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64" r:id="rId3"/>
    <p:sldId id="261" r:id="rId4"/>
    <p:sldId id="258" r:id="rId5"/>
    <p:sldId id="259" r:id="rId6"/>
    <p:sldId id="260" r:id="rId7"/>
    <p:sldId id="265" r:id="rId8"/>
    <p:sldId id="271" r:id="rId9"/>
    <p:sldId id="272" r:id="rId10"/>
    <p:sldId id="266" r:id="rId11"/>
    <p:sldId id="268" r:id="rId12"/>
    <p:sldId id="270" r:id="rId13"/>
    <p:sldId id="273" r:id="rId14"/>
    <p:sldId id="276" r:id="rId15"/>
    <p:sldId id="274" r:id="rId16"/>
    <p:sldId id="275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9" r:id="rId25"/>
    <p:sldId id="285" r:id="rId26"/>
    <p:sldId id="286" r:id="rId27"/>
    <p:sldId id="287" r:id="rId28"/>
    <p:sldId id="288" r:id="rId29"/>
    <p:sldId id="293" r:id="rId30"/>
    <p:sldId id="294" r:id="rId31"/>
    <p:sldId id="296" r:id="rId32"/>
    <p:sldId id="301" r:id="rId33"/>
    <p:sldId id="312" r:id="rId34"/>
    <p:sldId id="313" r:id="rId35"/>
    <p:sldId id="309" r:id="rId36"/>
    <p:sldId id="303" r:id="rId37"/>
    <p:sldId id="306" r:id="rId38"/>
    <p:sldId id="314" r:id="rId39"/>
    <p:sldId id="311" r:id="rId40"/>
    <p:sldId id="310" r:id="rId41"/>
    <p:sldId id="315" r:id="rId42"/>
    <p:sldId id="316" r:id="rId43"/>
    <p:sldId id="318" r:id="rId44"/>
    <p:sldId id="324" r:id="rId45"/>
    <p:sldId id="325" r:id="rId46"/>
    <p:sldId id="326" r:id="rId47"/>
    <p:sldId id="327" r:id="rId48"/>
    <p:sldId id="308" r:id="rId49"/>
    <p:sldId id="320" r:id="rId50"/>
    <p:sldId id="317" r:id="rId51"/>
    <p:sldId id="319" r:id="rId52"/>
    <p:sldId id="334" r:id="rId53"/>
    <p:sldId id="348" r:id="rId54"/>
    <p:sldId id="349" r:id="rId55"/>
    <p:sldId id="342" r:id="rId56"/>
    <p:sldId id="340" r:id="rId57"/>
    <p:sldId id="343" r:id="rId58"/>
    <p:sldId id="341" r:id="rId59"/>
    <p:sldId id="350" r:id="rId60"/>
    <p:sldId id="352" r:id="rId61"/>
    <p:sldId id="353" r:id="rId62"/>
    <p:sldId id="354" r:id="rId63"/>
    <p:sldId id="355" r:id="rId64"/>
    <p:sldId id="356" r:id="rId65"/>
    <p:sldId id="338" r:id="rId66"/>
    <p:sldId id="351" r:id="rId67"/>
    <p:sldId id="357" r:id="rId68"/>
    <p:sldId id="344" r:id="rId69"/>
    <p:sldId id="345" r:id="rId70"/>
    <p:sldId id="346" r:id="rId71"/>
    <p:sldId id="347" r:id="rId72"/>
    <p:sldId id="371" r:id="rId73"/>
    <p:sldId id="358" r:id="rId74"/>
    <p:sldId id="359" r:id="rId75"/>
    <p:sldId id="360" r:id="rId76"/>
    <p:sldId id="364" r:id="rId77"/>
    <p:sldId id="331" r:id="rId78"/>
    <p:sldId id="335" r:id="rId79"/>
    <p:sldId id="332" r:id="rId80"/>
    <p:sldId id="333" r:id="rId81"/>
    <p:sldId id="361" r:id="rId82"/>
    <p:sldId id="363" r:id="rId83"/>
    <p:sldId id="365" r:id="rId84"/>
    <p:sldId id="362" r:id="rId85"/>
    <p:sldId id="366" r:id="rId86"/>
    <p:sldId id="329" r:id="rId87"/>
    <p:sldId id="367" r:id="rId88"/>
    <p:sldId id="370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alman Filter Extensions" id="{04FB7C3C-7DA2-4D6B-A5B2-92EE24735BBC}">
          <p14:sldIdLst>
            <p14:sldId id="256"/>
            <p14:sldId id="264"/>
            <p14:sldId id="261"/>
            <p14:sldId id="258"/>
            <p14:sldId id="259"/>
            <p14:sldId id="260"/>
            <p14:sldId id="265"/>
            <p14:sldId id="271"/>
            <p14:sldId id="272"/>
          </p14:sldIdLst>
        </p14:section>
        <p14:section name="Miscellaneous" id="{D8E878B1-3FDC-4F16-8573-6078175BC045}">
          <p14:sldIdLst>
            <p14:sldId id="266"/>
            <p14:sldId id="268"/>
            <p14:sldId id="270"/>
            <p14:sldId id="273"/>
            <p14:sldId id="276"/>
            <p14:sldId id="274"/>
            <p14:sldId id="275"/>
          </p14:sldIdLst>
        </p14:section>
        <p14:section name="Modifying IEKF" id="{FA27A571-665B-4634-8C0E-FAE3C78637CD}">
          <p14:sldIdLst>
            <p14:sldId id="277"/>
            <p14:sldId id="279"/>
            <p14:sldId id="280"/>
            <p14:sldId id="281"/>
            <p14:sldId id="282"/>
          </p14:sldIdLst>
        </p14:section>
        <p14:section name="Bayesian Interpretation" id="{7D6B3E7C-875F-4E3C-9B0D-06A183D9509A}">
          <p14:sldIdLst>
            <p14:sldId id="283"/>
            <p14:sldId id="284"/>
            <p14:sldId id="289"/>
            <p14:sldId id="285"/>
            <p14:sldId id="286"/>
            <p14:sldId id="287"/>
          </p14:sldIdLst>
        </p14:section>
        <p14:section name="Scalar recursive optimization" id="{A342CA91-EBA4-4326-9577-8188E93B9AB5}">
          <p14:sldIdLst>
            <p14:sldId id="288"/>
          </p14:sldIdLst>
        </p14:section>
        <p14:section name="IEKF - like optimization" id="{6D336A15-6401-4947-805D-8AD0990C1EF9}">
          <p14:sldIdLst>
            <p14:sldId id="293"/>
            <p14:sldId id="294"/>
            <p14:sldId id="296"/>
          </p14:sldIdLst>
        </p14:section>
        <p14:section name="Generalized IEKF - like optimization" id="{699511F4-E8FB-4BB5-B787-A707D769BB02}">
          <p14:sldIdLst>
            <p14:sldId id="301"/>
          </p14:sldIdLst>
        </p14:section>
        <p14:section name="Robust Kernel" id="{67429004-6344-4191-939F-97E649044127}">
          <p14:sldIdLst>
            <p14:sldId id="312"/>
            <p14:sldId id="313"/>
            <p14:sldId id="309"/>
          </p14:sldIdLst>
        </p14:section>
        <p14:section name="Quadratic-two and -one" id="{4823D54B-B33B-47CD-A05C-1E1ED7CC298C}">
          <p14:sldIdLst>
            <p14:sldId id="303"/>
            <p14:sldId id="306"/>
            <p14:sldId id="314"/>
            <p14:sldId id="311"/>
            <p14:sldId id="310"/>
            <p14:sldId id="315"/>
            <p14:sldId id="316"/>
            <p14:sldId id="318"/>
            <p14:sldId id="324"/>
            <p14:sldId id="325"/>
            <p14:sldId id="326"/>
            <p14:sldId id="327"/>
          </p14:sldIdLst>
        </p14:section>
        <p14:section name="Drafts" id="{62B71BCD-2A68-4917-AD0B-AE3A141A27AD}">
          <p14:sldIdLst>
            <p14:sldId id="308"/>
            <p14:sldId id="320"/>
            <p14:sldId id="317"/>
            <p14:sldId id="319"/>
            <p14:sldId id="334"/>
          </p14:sldIdLst>
        </p14:section>
        <p14:section name="Conclusion" id="{1D0BE18E-F671-4950-8650-0F8612D2F1A6}">
          <p14:sldIdLst>
            <p14:sldId id="348"/>
            <p14:sldId id="349"/>
            <p14:sldId id="342"/>
            <p14:sldId id="340"/>
            <p14:sldId id="343"/>
            <p14:sldId id="341"/>
            <p14:sldId id="350"/>
            <p14:sldId id="352"/>
            <p14:sldId id="353"/>
            <p14:sldId id="354"/>
            <p14:sldId id="355"/>
            <p14:sldId id="356"/>
            <p14:sldId id="338"/>
            <p14:sldId id="351"/>
            <p14:sldId id="357"/>
            <p14:sldId id="344"/>
            <p14:sldId id="345"/>
            <p14:sldId id="346"/>
            <p14:sldId id="347"/>
            <p14:sldId id="371"/>
            <p14:sldId id="358"/>
            <p14:sldId id="359"/>
            <p14:sldId id="360"/>
          </p14:sldIdLst>
        </p14:section>
        <p14:section name="Reference" id="{DC453D77-6D40-4114-BD5F-40CDC264F2FD}">
          <p14:sldIdLst>
            <p14:sldId id="364"/>
            <p14:sldId id="331"/>
            <p14:sldId id="335"/>
            <p14:sldId id="332"/>
            <p14:sldId id="333"/>
            <p14:sldId id="361"/>
            <p14:sldId id="363"/>
            <p14:sldId id="365"/>
            <p14:sldId id="362"/>
            <p14:sldId id="366"/>
            <p14:sldId id="329"/>
            <p14:sldId id="367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516D"/>
    <a:srgbClr val="BDEEFF"/>
    <a:srgbClr val="FFDBC5"/>
    <a:srgbClr val="EEEEEE"/>
    <a:srgbClr val="FFE3C5"/>
    <a:srgbClr val="99CB95"/>
    <a:srgbClr val="FCFC92"/>
    <a:srgbClr val="F8CBAD"/>
    <a:srgbClr val="F98536"/>
    <a:srgbClr val="3D83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2" autoAdjust="0"/>
    <p:restoredTop sz="96744" autoAdjust="0"/>
  </p:normalViewPr>
  <p:slideViewPr>
    <p:cSldViewPr snapToGrid="0">
      <p:cViewPr varScale="1">
        <p:scale>
          <a:sx n="83" d="100"/>
          <a:sy n="83" d="100"/>
        </p:scale>
        <p:origin x="88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872D2-8C6B-43CF-BA26-6FBE1981829C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CC116-FCA2-43FC-8A02-8BBDA63C3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50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5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11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0CC116-FCA2-43FC-8A02-8BBDA63C335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32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928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74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43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57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603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8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26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3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21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62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7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D7890-242A-4A7F-882E-CF60CB35266F}" type="datetimeFigureOut">
              <a:rPr lang="en-GB" smtClean="0"/>
              <a:t>31/01/2017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4A56-D7F9-4999-9270-5FE3435F9A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3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5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0.png"/><Relationship Id="rId5" Type="http://schemas.openxmlformats.org/officeDocument/2006/relationships/image" Target="../media/image240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66.png"/><Relationship Id="rId12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21" Type="http://schemas.openxmlformats.org/officeDocument/2006/relationships/image" Target="../media/image176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23" Type="http://schemas.openxmlformats.org/officeDocument/2006/relationships/image" Target="../media/image178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Relationship Id="rId22" Type="http://schemas.openxmlformats.org/officeDocument/2006/relationships/image" Target="../media/image17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70.png"/><Relationship Id="rId7" Type="http://schemas.openxmlformats.org/officeDocument/2006/relationships/image" Target="../media/image207.png"/><Relationship Id="rId2" Type="http://schemas.openxmlformats.org/officeDocument/2006/relationships/image" Target="../media/image20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0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2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0.png"/><Relationship Id="rId7" Type="http://schemas.openxmlformats.org/officeDocument/2006/relationships/image" Target="../media/image209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1.png"/><Relationship Id="rId5" Type="http://schemas.openxmlformats.org/officeDocument/2006/relationships/image" Target="../media/image2071.png"/><Relationship Id="rId4" Type="http://schemas.openxmlformats.org/officeDocument/2006/relationships/image" Target="../media/image206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62.png"/><Relationship Id="rId3" Type="http://schemas.openxmlformats.org/officeDocument/2006/relationships/image" Target="../media/image2422.png"/><Relationship Id="rId7" Type="http://schemas.openxmlformats.org/officeDocument/2006/relationships/image" Target="../media/image246.png"/><Relationship Id="rId12" Type="http://schemas.openxmlformats.org/officeDocument/2006/relationships/image" Target="../media/image261.png"/><Relationship Id="rId2" Type="http://schemas.openxmlformats.org/officeDocument/2006/relationships/image" Target="../media/image2412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60.png"/><Relationship Id="rId5" Type="http://schemas.openxmlformats.org/officeDocument/2006/relationships/image" Target="../media/image244.png"/><Relationship Id="rId15" Type="http://schemas.openxmlformats.org/officeDocument/2006/relationships/image" Target="../media/image264.png"/><Relationship Id="rId10" Type="http://schemas.openxmlformats.org/officeDocument/2006/relationships/image" Target="../media/image249.png"/><Relationship Id="rId4" Type="http://schemas.openxmlformats.org/officeDocument/2006/relationships/image" Target="../media/image2432.png"/><Relationship Id="rId9" Type="http://schemas.openxmlformats.org/officeDocument/2006/relationships/image" Target="../media/image248.png"/><Relationship Id="rId14" Type="http://schemas.openxmlformats.org/officeDocument/2006/relationships/image" Target="../media/image26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1.png"/><Relationship Id="rId3" Type="http://schemas.openxmlformats.org/officeDocument/2006/relationships/image" Target="../media/image1960.png"/><Relationship Id="rId7" Type="http://schemas.openxmlformats.org/officeDocument/2006/relationships/image" Target="../media/image2411.png"/><Relationship Id="rId2" Type="http://schemas.openxmlformats.org/officeDocument/2006/relationships/image" Target="../media/image1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0.png"/><Relationship Id="rId11" Type="http://schemas.openxmlformats.org/officeDocument/2006/relationships/image" Target="../media/image2441.png"/><Relationship Id="rId5" Type="http://schemas.openxmlformats.org/officeDocument/2006/relationships/image" Target="../media/image1980.png"/><Relationship Id="rId10" Type="http://schemas.openxmlformats.org/officeDocument/2006/relationships/image" Target="../media/image2020.png"/><Relationship Id="rId4" Type="http://schemas.openxmlformats.org/officeDocument/2006/relationships/image" Target="../media/image1970.png"/><Relationship Id="rId9" Type="http://schemas.openxmlformats.org/officeDocument/2006/relationships/image" Target="../media/image243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0.png"/><Relationship Id="rId13" Type="http://schemas.openxmlformats.org/officeDocument/2006/relationships/image" Target="../media/image266.png"/><Relationship Id="rId18" Type="http://schemas.openxmlformats.org/officeDocument/2006/relationships/image" Target="../media/image269.png"/><Relationship Id="rId3" Type="http://schemas.openxmlformats.org/officeDocument/2006/relationships/image" Target="../media/image2410.png"/><Relationship Id="rId7" Type="http://schemas.openxmlformats.org/officeDocument/2006/relationships/image" Target="../media/image2450.png"/><Relationship Id="rId12" Type="http://schemas.openxmlformats.org/officeDocument/2006/relationships/image" Target="../media/image2650.png"/><Relationship Id="rId17" Type="http://schemas.openxmlformats.org/officeDocument/2006/relationships/image" Target="../media/image26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0.png"/><Relationship Id="rId5" Type="http://schemas.openxmlformats.org/officeDocument/2006/relationships/image" Target="../media/image2430.png"/><Relationship Id="rId15" Type="http://schemas.openxmlformats.org/officeDocument/2006/relationships/image" Target="../media/image2490.png"/><Relationship Id="rId19" Type="http://schemas.openxmlformats.org/officeDocument/2006/relationships/image" Target="../media/image270.png"/><Relationship Id="rId4" Type="http://schemas.openxmlformats.org/officeDocument/2006/relationships/image" Target="../media/image2420.png"/><Relationship Id="rId9" Type="http://schemas.openxmlformats.org/officeDocument/2006/relationships/image" Target="../media/image2470.png"/><Relationship Id="rId14" Type="http://schemas.openxmlformats.org/officeDocument/2006/relationships/image" Target="../media/image248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microsoft.com/office/2007/relationships/hdphoto" Target="../media/hdphoto1.wdp"/><Relationship Id="rId7" Type="http://schemas.openxmlformats.org/officeDocument/2006/relationships/image" Target="../media/image27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84960" y="2247900"/>
                <a:ext cx="312527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/>
                  <a:t>  - constant position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/>
                  <a:t> - shape, pose, render</a:t>
                </a:r>
              </a:p>
              <a:p>
                <a:endParaRPr lang="en-GB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960" y="2247900"/>
                <a:ext cx="3125279" cy="830997"/>
              </a:xfrm>
              <a:prstGeom prst="rect">
                <a:avLst/>
              </a:prstGeom>
              <a:blipFill>
                <a:blip r:embed="rId2"/>
                <a:stretch>
                  <a:fillRect l="-1949" t="-9559" r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67" y="2247900"/>
            <a:ext cx="2719388" cy="995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31620" y="2958820"/>
                <a:ext cx="4027641" cy="366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20" y="2958820"/>
                <a:ext cx="4027641" cy="366767"/>
              </a:xfrm>
              <a:prstGeom prst="rect">
                <a:avLst/>
              </a:prstGeom>
              <a:blipFill>
                <a:blip r:embed="rId4"/>
                <a:stretch>
                  <a:fillRect l="-454" r="-1664" b="-2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15627" y="3243352"/>
                <a:ext cx="4108112" cy="643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/>
                  <a:t>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GB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627" y="3243352"/>
                <a:ext cx="4108112" cy="643766"/>
              </a:xfrm>
              <a:prstGeom prst="rect">
                <a:avLst/>
              </a:prstGeom>
              <a:blipFill>
                <a:blip r:embed="rId5"/>
                <a:stretch>
                  <a:fillRect l="-2077" t="-12264" r="-742" b="-12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31620" y="1673666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One iteration of LM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2685" y="1673666"/>
            <a:ext cx="239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Extended Kalman Filter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753100" y="1613544"/>
            <a:ext cx="0" cy="23488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531620" y="2118360"/>
            <a:ext cx="82829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70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2"/>
          <a:srcRect l="17571" t="15738" r="23470" b="15452"/>
          <a:stretch/>
        </p:blipFill>
        <p:spPr>
          <a:xfrm>
            <a:off x="6437210" y="616420"/>
            <a:ext cx="2936994" cy="3111910"/>
          </a:xfrm>
          <a:prstGeom prst="rect">
            <a:avLst/>
          </a:prstGeom>
          <a:ln w="12700">
            <a:noFill/>
          </a:ln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2"/>
          <a:srcRect l="17571" t="15738" r="23470" b="15452"/>
          <a:stretch/>
        </p:blipFill>
        <p:spPr>
          <a:xfrm>
            <a:off x="3499287" y="616420"/>
            <a:ext cx="2936994" cy="3111910"/>
          </a:xfrm>
          <a:prstGeom prst="rect">
            <a:avLst/>
          </a:prstGeom>
          <a:ln w="12700">
            <a:noFill/>
          </a:ln>
        </p:spPr>
      </p:pic>
      <p:sp>
        <p:nvSpPr>
          <p:cNvPr id="74" name="Oval 73"/>
          <p:cNvSpPr/>
          <p:nvPr/>
        </p:nvSpPr>
        <p:spPr>
          <a:xfrm>
            <a:off x="5501148" y="1617241"/>
            <a:ext cx="88490" cy="884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5" name="Straight Connector 74"/>
          <p:cNvCxnSpPr/>
          <p:nvPr/>
        </p:nvCxnSpPr>
        <p:spPr>
          <a:xfrm>
            <a:off x="5554557" y="1685398"/>
            <a:ext cx="750379" cy="194270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018724" y="1661486"/>
            <a:ext cx="541934" cy="19681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543118" y="1642374"/>
            <a:ext cx="761818" cy="7658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304439" y="1678024"/>
            <a:ext cx="224416" cy="16552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535509" y="1340242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509" y="1340242"/>
                <a:ext cx="250838" cy="276999"/>
              </a:xfrm>
              <a:prstGeom prst="rect">
                <a:avLst/>
              </a:prstGeom>
              <a:blipFill>
                <a:blip r:embed="rId3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4750892" y="1187875"/>
                <a:ext cx="410689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892" y="1187875"/>
                <a:ext cx="410689" cy="572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156827" y="1874834"/>
                <a:ext cx="41601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827" y="1874834"/>
                <a:ext cx="416011" cy="572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/>
          <p:cNvSpPr/>
          <p:nvPr/>
        </p:nvSpPr>
        <p:spPr>
          <a:xfrm>
            <a:off x="8439071" y="1617241"/>
            <a:ext cx="88490" cy="884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6" name="Straight Connector 95"/>
          <p:cNvCxnSpPr/>
          <p:nvPr/>
        </p:nvCxnSpPr>
        <p:spPr>
          <a:xfrm flipH="1" flipV="1">
            <a:off x="8168944" y="1345323"/>
            <a:ext cx="329638" cy="316163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475121" y="1186919"/>
            <a:ext cx="31803" cy="47801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8313652" y="1753356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652" y="1753356"/>
                <a:ext cx="250838" cy="276999"/>
              </a:xfrm>
              <a:prstGeom prst="rect">
                <a:avLst/>
              </a:prstGeom>
              <a:blipFill>
                <a:blip r:embed="rId6"/>
                <a:stretch>
                  <a:fillRect l="-14634" r="-12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7688815" y="1187875"/>
                <a:ext cx="419089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815" y="1187875"/>
                <a:ext cx="419089" cy="573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596753" y="1022692"/>
                <a:ext cx="419089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753" y="1022692"/>
                <a:ext cx="419089" cy="5733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Group 106"/>
          <p:cNvGrpSpPr/>
          <p:nvPr/>
        </p:nvGrpSpPr>
        <p:grpSpPr>
          <a:xfrm>
            <a:off x="693807" y="616420"/>
            <a:ext cx="3083223" cy="3310523"/>
            <a:chOff x="3945194" y="1417250"/>
            <a:chExt cx="3209598" cy="3446215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 rotWithShape="1">
            <a:blip r:embed="rId2"/>
            <a:srcRect l="17571" t="15738" r="23470" b="15452"/>
            <a:stretch/>
          </p:blipFill>
          <p:spPr>
            <a:xfrm>
              <a:off x="3945194" y="1622323"/>
              <a:ext cx="2936994" cy="3111910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109" name="Straight Connector 108"/>
            <p:cNvCxnSpPr/>
            <p:nvPr/>
          </p:nvCxnSpPr>
          <p:spPr>
            <a:xfrm flipV="1">
              <a:off x="4046220" y="1432560"/>
              <a:ext cx="87630" cy="3048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5472994" y="1813560"/>
              <a:ext cx="87630" cy="3048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5472994" y="1897380"/>
              <a:ext cx="253846" cy="2209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6798874" y="3202305"/>
              <a:ext cx="253846" cy="22098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6798874" y="3423285"/>
              <a:ext cx="34106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4090035" y="1562100"/>
              <a:ext cx="1426774" cy="38100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5599917" y="2007870"/>
              <a:ext cx="1325880" cy="1304925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6969407" y="3423285"/>
              <a:ext cx="0" cy="122682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6156960" y="4650105"/>
              <a:ext cx="5715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156960" y="3423285"/>
              <a:ext cx="5715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886254" y="2165985"/>
              <a:ext cx="5715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Arc 119"/>
            <p:cNvSpPr/>
            <p:nvPr/>
          </p:nvSpPr>
          <p:spPr>
            <a:xfrm rot="16200000">
              <a:off x="6515100" y="4436745"/>
              <a:ext cx="426720" cy="426720"/>
            </a:xfrm>
            <a:prstGeom prst="arc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Arc 120"/>
            <p:cNvSpPr/>
            <p:nvPr/>
          </p:nvSpPr>
          <p:spPr>
            <a:xfrm rot="16200000">
              <a:off x="6383196" y="3206115"/>
              <a:ext cx="434340" cy="426720"/>
            </a:xfrm>
            <a:prstGeom prst="arc">
              <a:avLst>
                <a:gd name="adj1" fmla="val 16200000"/>
                <a:gd name="adj2" fmla="val 20130984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Arc 121"/>
            <p:cNvSpPr/>
            <p:nvPr/>
          </p:nvSpPr>
          <p:spPr>
            <a:xfrm rot="16200000">
              <a:off x="5102116" y="1949450"/>
              <a:ext cx="426720" cy="426720"/>
            </a:xfrm>
            <a:prstGeom prst="arc">
              <a:avLst>
                <a:gd name="adj1" fmla="val 16200000"/>
                <a:gd name="adj2" fmla="val 17713889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3" name="Straight Connector 122"/>
            <p:cNvCxnSpPr/>
            <p:nvPr/>
          </p:nvCxnSpPr>
          <p:spPr>
            <a:xfrm>
              <a:off x="6813726" y="4652009"/>
              <a:ext cx="341066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/>
                <p:cNvSpPr txBox="1"/>
                <p:nvPr/>
              </p:nvSpPr>
              <p:spPr>
                <a:xfrm>
                  <a:off x="6302864" y="2355710"/>
                  <a:ext cx="285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4" name="TextBox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864" y="2355710"/>
                  <a:ext cx="28501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31111" t="-2273" r="-13333" b="-38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4783427" y="1417250"/>
                  <a:ext cx="2850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427" y="1417250"/>
                  <a:ext cx="28501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1111" t="-2273" r="-11111" b="-38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/>
                <p:cNvSpPr txBox="1"/>
                <p:nvPr/>
              </p:nvSpPr>
              <p:spPr>
                <a:xfrm>
                  <a:off x="6262857" y="4195386"/>
                  <a:ext cx="2766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6" name="TextBox 1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857" y="4195386"/>
                  <a:ext cx="27661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0455" r="-11364" b="-181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/>
                <p:cNvSpPr txBox="1"/>
                <p:nvPr/>
              </p:nvSpPr>
              <p:spPr>
                <a:xfrm>
                  <a:off x="6074852" y="3052950"/>
                  <a:ext cx="2819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7" name="TextBox 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4852" y="3052950"/>
                  <a:ext cx="28193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0000" r="-11111" b="-181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4565825" y="1926572"/>
                  <a:ext cx="2819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825" y="1926572"/>
                  <a:ext cx="28193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2727" r="-11364" b="-204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3678977" y="2999680"/>
                <a:ext cx="268679" cy="26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77" y="2999680"/>
                <a:ext cx="268679" cy="266092"/>
              </a:xfrm>
              <a:prstGeom prst="rect">
                <a:avLst/>
              </a:prstGeom>
              <a:blipFill>
                <a:blip r:embed="rId14"/>
                <a:stretch>
                  <a:fillRect l="-31818" t="-2273" r="-11364" b="-38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Picture 1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1726" y="3721607"/>
            <a:ext cx="3695700" cy="3000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6648660" y="6049747"/>
                <a:ext cx="2523831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660" y="6049747"/>
                <a:ext cx="2523831" cy="6722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7409543" y="3721607"/>
                <a:ext cx="3214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543" y="3721607"/>
                <a:ext cx="321498" cy="276999"/>
              </a:xfrm>
              <a:prstGeom prst="rect">
                <a:avLst/>
              </a:prstGeom>
              <a:blipFill>
                <a:blip r:embed="rId17"/>
                <a:stretch>
                  <a:fillRect l="-11321" r="-7547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7088045" y="4626174"/>
                <a:ext cx="260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045" y="4626174"/>
                <a:ext cx="260584" cy="276999"/>
              </a:xfrm>
              <a:prstGeom prst="rect">
                <a:avLst/>
              </a:prstGeom>
              <a:blipFill>
                <a:blip r:embed="rId18"/>
                <a:stretch>
                  <a:fillRect l="-23810" r="-952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val 133"/>
          <p:cNvSpPr/>
          <p:nvPr/>
        </p:nvSpPr>
        <p:spPr>
          <a:xfrm>
            <a:off x="7424291" y="3983858"/>
            <a:ext cx="88490" cy="88490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789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99035" y="616420"/>
                <a:ext cx="6559488" cy="2616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GB" b="0" dirty="0"/>
                  <a:t> </a:t>
                </a:r>
              </a:p>
              <a:p>
                <a:r>
                  <a:rPr lang="en-GB" dirty="0"/>
                  <a:t>during tracking be do not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</a:p>
              <a:p>
                <a:r>
                  <a:rPr lang="en-GB" dirty="0"/>
                  <a:t>thus we should not to the lookup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dirty="0"/>
                  <a:t> but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sz="1400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GB" sz="1400" dirty="0">
                    <a:latin typeface="Consolas" panose="020B0609020204030204" pitchFamily="49" charset="0"/>
                  </a:rPr>
                  <a:t> each </a:t>
                </a:r>
                <a:r>
                  <a:rPr lang="en-GB" sz="1400" b="1" dirty="0">
                    <a:latin typeface="Consolas" panose="020B0609020204030204" pitchFamily="49" charset="0"/>
                  </a:rPr>
                  <a:t>x-</a:t>
                </a:r>
                <a:r>
                  <a:rPr lang="en-GB" sz="1400" b="1" dirty="0" err="1">
                    <a:latin typeface="Consolas" panose="020B0609020204030204" pitchFamily="49" charset="0"/>
                  </a:rPr>
                  <a:t>init</a:t>
                </a:r>
                <a:endParaRPr lang="en-GB" sz="1400" b="1" dirty="0"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latin typeface="Consolas" panose="020B0609020204030204" pitchFamily="49" charset="0"/>
                  </a:rPr>
                  <a:t>   </a:t>
                </a:r>
                <a:r>
                  <a:rPr lang="en-GB" sz="1400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GB" sz="1400" dirty="0">
                    <a:latin typeface="Consolas" panose="020B0609020204030204" pitchFamily="49" charset="0"/>
                  </a:rPr>
                  <a:t> </a:t>
                </a:r>
                <a:r>
                  <a:rPr lang="en-GB" sz="1400" dirty="0" err="1">
                    <a:latin typeface="Consolas" panose="020B0609020204030204" pitchFamily="49" charset="0"/>
                  </a:rPr>
                  <a:t>i</a:t>
                </a:r>
                <a:r>
                  <a:rPr lang="en-GB" sz="1400" dirty="0">
                    <a:latin typeface="Consolas" panose="020B0609020204030204" pitchFamily="49" charset="0"/>
                  </a:rPr>
                  <a:t> = 1:num-experiments </a:t>
                </a:r>
              </a:p>
              <a:p>
                <a:r>
                  <a:rPr lang="en-GB" sz="1400" dirty="0">
                    <a:latin typeface="Consolas" panose="020B0609020204030204" pitchFamily="49" charset="0"/>
                  </a:rPr>
                  <a:t>      </a:t>
                </a:r>
                <a:r>
                  <a:rPr lang="en-GB" sz="1400" b="1" dirty="0">
                    <a:latin typeface="Consolas" panose="020B0609020204030204" pitchFamily="49" charset="0"/>
                  </a:rPr>
                  <a:t>x-true</a:t>
                </a:r>
                <a:r>
                  <a:rPr lang="en-GB" sz="1400" dirty="0">
                    <a:latin typeface="Consolas" panose="020B0609020204030204" pitchFamily="49" charset="0"/>
                  </a:rPr>
                  <a:t>(</a:t>
                </a:r>
                <a:r>
                  <a:rPr lang="en-GB" sz="1400" dirty="0" err="1">
                    <a:latin typeface="Consolas" panose="020B0609020204030204" pitchFamily="49" charset="0"/>
                  </a:rPr>
                  <a:t>i</a:t>
                </a:r>
                <a:r>
                  <a:rPr lang="en-GB" sz="1400" dirty="0">
                    <a:latin typeface="Consolas" panose="020B0609020204030204" pitchFamily="49" charset="0"/>
                  </a:rPr>
                  <a:t>) = </a:t>
                </a:r>
                <a:r>
                  <a:rPr lang="en-GB" sz="1400" b="1" dirty="0">
                    <a:latin typeface="Consolas" panose="020B0609020204030204" pitchFamily="49" charset="0"/>
                  </a:rPr>
                  <a:t>x-</a:t>
                </a:r>
                <a:r>
                  <a:rPr lang="en-GB" sz="1400" b="1" dirty="0" err="1">
                    <a:latin typeface="Consolas" panose="020B0609020204030204" pitchFamily="49" charset="0"/>
                  </a:rPr>
                  <a:t>init</a:t>
                </a:r>
                <a:r>
                  <a:rPr lang="en-GB" sz="1400" dirty="0">
                    <a:latin typeface="Consolas" panose="020B0609020204030204" pitchFamily="49" charset="0"/>
                  </a:rPr>
                  <a:t> + v * </a:t>
                </a:r>
                <a:r>
                  <a:rPr lang="en-GB" sz="1400" dirty="0" err="1">
                    <a:latin typeface="Consolas" panose="020B0609020204030204" pitchFamily="49" charset="0"/>
                  </a:rPr>
                  <a:t>randn</a:t>
                </a:r>
                <a:endParaRPr lang="en-GB" sz="1400" dirty="0">
                  <a:latin typeface="Consolas" panose="020B0609020204030204" pitchFamily="49" charset="0"/>
                </a:endParaRPr>
              </a:p>
              <a:p>
                <a:r>
                  <a:rPr lang="en-GB" sz="1400" dirty="0">
                    <a:latin typeface="Consolas" panose="020B0609020204030204" pitchFamily="49" charset="0"/>
                  </a:rPr>
                  <a:t>      </a:t>
                </a:r>
                <a:r>
                  <a:rPr lang="en-GB" sz="1400" b="1" dirty="0">
                    <a:latin typeface="Consolas" panose="020B0609020204030204" pitchFamily="49" charset="0"/>
                  </a:rPr>
                  <a:t>x-final</a:t>
                </a:r>
                <a:r>
                  <a:rPr lang="en-GB" sz="1400" dirty="0">
                    <a:latin typeface="Consolas" panose="020B0609020204030204" pitchFamily="49" charset="0"/>
                  </a:rPr>
                  <a:t>(</a:t>
                </a:r>
                <a:r>
                  <a:rPr lang="en-GB" sz="1400" dirty="0" err="1">
                    <a:latin typeface="Consolas" panose="020B0609020204030204" pitchFamily="49" charset="0"/>
                  </a:rPr>
                  <a:t>i</a:t>
                </a:r>
                <a:r>
                  <a:rPr lang="en-GB" sz="1400" dirty="0">
                    <a:latin typeface="Consolas" panose="020B0609020204030204" pitchFamily="49" charset="0"/>
                  </a:rPr>
                  <a:t>) = optimization(model(</a:t>
                </a:r>
                <a:r>
                  <a:rPr lang="en-GB" sz="1400" b="1" dirty="0">
                    <a:latin typeface="Consolas" panose="020B0609020204030204" pitchFamily="49" charset="0"/>
                  </a:rPr>
                  <a:t>x-</a:t>
                </a:r>
                <a:r>
                  <a:rPr lang="en-GB" sz="1400" b="1" dirty="0" err="1">
                    <a:latin typeface="Consolas" panose="020B0609020204030204" pitchFamily="49" charset="0"/>
                  </a:rPr>
                  <a:t>init</a:t>
                </a:r>
                <a:r>
                  <a:rPr lang="en-GB" sz="1400" dirty="0">
                    <a:latin typeface="Consolas" panose="020B0609020204030204" pitchFamily="49" charset="0"/>
                  </a:rPr>
                  <a:t>), data(</a:t>
                </a:r>
                <a:r>
                  <a:rPr lang="en-GB" sz="1400" b="1" dirty="0">
                    <a:latin typeface="Consolas" panose="020B0609020204030204" pitchFamily="49" charset="0"/>
                  </a:rPr>
                  <a:t>x-true</a:t>
                </a:r>
                <a:r>
                  <a:rPr lang="en-GB" sz="1400" dirty="0">
                    <a:latin typeface="Consolas" panose="020B0609020204030204" pitchFamily="49" charset="0"/>
                  </a:rPr>
                  <a:t>(</a:t>
                </a:r>
                <a:r>
                  <a:rPr lang="en-GB" sz="1400" dirty="0" err="1">
                    <a:latin typeface="Consolas" panose="020B0609020204030204" pitchFamily="49" charset="0"/>
                  </a:rPr>
                  <a:t>i</a:t>
                </a:r>
                <a:r>
                  <a:rPr lang="en-GB" sz="1400" dirty="0">
                    <a:latin typeface="Consolas" panose="020B0609020204030204" pitchFamily="49" charset="0"/>
                  </a:rPr>
                  <a:t>)))   </a:t>
                </a:r>
              </a:p>
              <a:p>
                <a:r>
                  <a:rPr lang="en-GB" sz="1400" dirty="0">
                    <a:latin typeface="Consolas" panose="020B0609020204030204" pitchFamily="49" charset="0"/>
                  </a:rPr>
                  <a:t>   </a:t>
                </a:r>
                <a:r>
                  <a:rPr lang="en-GB" sz="1400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end</a:t>
                </a:r>
              </a:p>
              <a:p>
                <a:r>
                  <a:rPr lang="en-GB" sz="1400" dirty="0">
                    <a:latin typeface="Consolas" panose="020B0609020204030204" pitchFamily="49" charset="0"/>
                  </a:rPr>
                  <a:t>   database(</a:t>
                </a:r>
                <a:r>
                  <a:rPr lang="en-GB" sz="1400" b="1" dirty="0">
                    <a:latin typeface="Consolas" panose="020B0609020204030204" pitchFamily="49" charset="0"/>
                  </a:rPr>
                  <a:t>x-</a:t>
                </a:r>
                <a:r>
                  <a:rPr lang="en-GB" sz="1400" b="1" dirty="0" err="1">
                    <a:latin typeface="Consolas" panose="020B0609020204030204" pitchFamily="49" charset="0"/>
                  </a:rPr>
                  <a:t>init</a:t>
                </a:r>
                <a:r>
                  <a:rPr lang="en-GB" sz="1400" dirty="0">
                    <a:latin typeface="Consolas" panose="020B0609020204030204" pitchFamily="49" charset="0"/>
                  </a:rPr>
                  <a:t>) = variance(</a:t>
                </a:r>
                <a:r>
                  <a:rPr lang="en-GB" sz="1400" b="1" dirty="0">
                    <a:latin typeface="Consolas" panose="020B0609020204030204" pitchFamily="49" charset="0"/>
                  </a:rPr>
                  <a:t>x-final</a:t>
                </a:r>
                <a:r>
                  <a:rPr lang="en-GB" sz="1400" dirty="0">
                    <a:latin typeface="Consolas" panose="020B0609020204030204" pitchFamily="49" charset="0"/>
                  </a:rPr>
                  <a:t> – </a:t>
                </a:r>
                <a:r>
                  <a:rPr lang="en-GB" sz="1400" b="1" dirty="0">
                    <a:latin typeface="Consolas" panose="020B0609020204030204" pitchFamily="49" charset="0"/>
                  </a:rPr>
                  <a:t>x-</a:t>
                </a:r>
                <a:r>
                  <a:rPr lang="en-GB" sz="1400" b="1" dirty="0" err="1">
                    <a:latin typeface="Consolas" panose="020B0609020204030204" pitchFamily="49" charset="0"/>
                  </a:rPr>
                  <a:t>init</a:t>
                </a:r>
                <a:r>
                  <a:rPr lang="en-GB" sz="1400" dirty="0">
                    <a:latin typeface="Consolas" panose="020B0609020204030204" pitchFamily="49" charset="0"/>
                  </a:rPr>
                  <a:t>)</a:t>
                </a:r>
              </a:p>
              <a:p>
                <a:r>
                  <a:rPr lang="en-GB" sz="1400" dirty="0">
                    <a:solidFill>
                      <a:srgbClr val="0070C0"/>
                    </a:solidFill>
                    <a:latin typeface="Consolas" panose="020B0609020204030204" pitchFamily="49" charset="0"/>
                  </a:rPr>
                  <a:t>end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35" y="616420"/>
                <a:ext cx="6559488" cy="2616101"/>
              </a:xfrm>
              <a:prstGeom prst="rect">
                <a:avLst/>
              </a:prstGeom>
              <a:blipFill>
                <a:blip r:embed="rId2"/>
                <a:stretch>
                  <a:fillRect l="-2230" t="-233" r="-651" b="-3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408471" y="1578078"/>
            <a:ext cx="6445045" cy="1725562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30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67012" y="980470"/>
                <a:ext cx="4209422" cy="45992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 dirty="0"/>
                  <a:t>Pose uncertainty as measurement noise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inv</m:t>
                          </m:r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  <m:sup>
                                  <m:r>
                                    <a:rPr lang="en-GB" sz="2000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GB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e>
                                    <m:sup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r>
                  <a:rPr lang="en-GB" sz="2000" dirty="0"/>
                  <a:t>   say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 …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 …</m:t>
                              </m:r>
                              <m:f>
                                <m:f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GB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𝑌𝐹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012" y="980470"/>
                <a:ext cx="4209422" cy="4599272"/>
              </a:xfrm>
              <a:prstGeom prst="rect">
                <a:avLst/>
              </a:prstGeom>
              <a:blipFill>
                <a:blip r:embed="rId2"/>
                <a:stretch>
                  <a:fillRect l="-3768" t="-1724" r="-3768" b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83273" y="5706742"/>
                <a:ext cx="5544338" cy="560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variance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))+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−1 </m:t>
                          </m:r>
                        </m:sup>
                      </m:sSup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73" y="5706742"/>
                <a:ext cx="5544338" cy="560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94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3658" y="243713"/>
                <a:ext cx="9986260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sup>
                              </m:sSub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>
                                                  <a:latin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</m:sup>
                                  </m:sSub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58" y="243713"/>
                <a:ext cx="9986260" cy="778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8517" y="1133532"/>
                <a:ext cx="759977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𝛴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0.5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sup>
                              </m:sSub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0.5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</m:sup>
                                  </m:sSub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7" y="1133532"/>
                <a:ext cx="7599773" cy="778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8517" y="2848244"/>
                <a:ext cx="2735492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∼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diag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7" y="2848244"/>
                <a:ext cx="2735492" cy="427746"/>
              </a:xfrm>
              <a:prstGeom prst="rect">
                <a:avLst/>
              </a:prstGeom>
              <a:blipFill>
                <a:blip r:embed="rId4"/>
                <a:stretch>
                  <a:fillRect l="-1782" t="-1429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8516" y="3409231"/>
                <a:ext cx="10456909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Why do we need a separate variable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/>
                  <a:t> for each frame?</a:t>
                </a:r>
              </a:p>
              <a:p>
                <a:r>
                  <a:rPr lang="en-GB">
                    <a:solidFill>
                      <a:srgbClr val="CC0099"/>
                    </a:solidFill>
                  </a:rPr>
                  <a:t>With separate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CC0099"/>
                    </a:solidFill>
                  </a:rPr>
                  <a:t> we can look 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b="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GB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>
                    <a:solidFill>
                      <a:srgbClr val="CC0099"/>
                    </a:solidFill>
                  </a:rPr>
                  <a:t> after optimization to estimate importance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b="0" i="1" smtClean="0">
                            <a:solidFill>
                              <a:srgbClr val="CC00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GB">
                    <a:solidFill>
                      <a:srgbClr val="CC0099"/>
                    </a:solidFill>
                  </a:rPr>
                  <a:t> in each frame</a:t>
                </a:r>
                <a:endParaRPr lang="en-GB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6" y="3409231"/>
                <a:ext cx="10456909" cy="668581"/>
              </a:xfrm>
              <a:prstGeom prst="rect">
                <a:avLst/>
              </a:prstGeom>
              <a:blipFill>
                <a:blip r:embed="rId5"/>
                <a:stretch>
                  <a:fillRect l="-466" t="-4545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8516" y="2023351"/>
                <a:ext cx="572676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diag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sup>
                              </m:sSub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6" y="2023351"/>
                <a:ext cx="5726761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627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798079" y="649906"/>
            <a:ext cx="921958" cy="92195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" name="Oval 3"/>
          <p:cNvSpPr/>
          <p:nvPr/>
        </p:nvSpPr>
        <p:spPr>
          <a:xfrm>
            <a:off x="1707887" y="649906"/>
            <a:ext cx="921958" cy="921958"/>
          </a:xfrm>
          <a:prstGeom prst="ellipse">
            <a:avLst/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9" name="TextBox 8"/>
          <p:cNvSpPr txBox="1"/>
          <p:nvPr/>
        </p:nvSpPr>
        <p:spPr>
          <a:xfrm>
            <a:off x="1659396" y="900333"/>
            <a:ext cx="101893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certain frame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61423" y="776178"/>
            <a:ext cx="119527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un-certain frame</a:t>
            </a:r>
          </a:p>
        </p:txBody>
      </p:sp>
      <p:sp>
        <p:nvSpPr>
          <p:cNvPr id="12" name="Oval 11"/>
          <p:cNvSpPr/>
          <p:nvPr/>
        </p:nvSpPr>
        <p:spPr>
          <a:xfrm>
            <a:off x="3252983" y="649906"/>
            <a:ext cx="921958" cy="921958"/>
          </a:xfrm>
          <a:prstGeom prst="ellipse">
            <a:avLst/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3" name="TextBox 12"/>
          <p:cNvSpPr txBox="1"/>
          <p:nvPr/>
        </p:nvSpPr>
        <p:spPr>
          <a:xfrm>
            <a:off x="3204492" y="900333"/>
            <a:ext cx="101893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certain frame</a:t>
            </a:r>
          </a:p>
        </p:txBody>
      </p:sp>
      <p:sp>
        <p:nvSpPr>
          <p:cNvPr id="14" name="Oval 13"/>
          <p:cNvSpPr/>
          <p:nvPr/>
        </p:nvSpPr>
        <p:spPr>
          <a:xfrm>
            <a:off x="6295629" y="649906"/>
            <a:ext cx="921958" cy="92195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5" name="TextBox 14"/>
          <p:cNvSpPr txBox="1"/>
          <p:nvPr/>
        </p:nvSpPr>
        <p:spPr>
          <a:xfrm>
            <a:off x="6158973" y="776178"/>
            <a:ext cx="119527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un-certain frame</a:t>
            </a:r>
          </a:p>
        </p:txBody>
      </p:sp>
      <p:sp>
        <p:nvSpPr>
          <p:cNvPr id="16" name="Oval 15"/>
          <p:cNvSpPr/>
          <p:nvPr/>
        </p:nvSpPr>
        <p:spPr>
          <a:xfrm>
            <a:off x="7841670" y="649906"/>
            <a:ext cx="921958" cy="921958"/>
          </a:xfrm>
          <a:prstGeom prst="ellipse">
            <a:avLst/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7" name="TextBox 16"/>
          <p:cNvSpPr txBox="1"/>
          <p:nvPr/>
        </p:nvSpPr>
        <p:spPr>
          <a:xfrm>
            <a:off x="7793179" y="900333"/>
            <a:ext cx="101893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certain frame</a:t>
            </a:r>
          </a:p>
        </p:txBody>
      </p:sp>
      <p:cxnSp>
        <p:nvCxnSpPr>
          <p:cNvPr id="19" name="Curved Connector 18"/>
          <p:cNvCxnSpPr>
            <a:stCxn id="4" idx="0"/>
            <a:endCxn id="12" idx="0"/>
          </p:cNvCxnSpPr>
          <p:nvPr/>
        </p:nvCxnSpPr>
        <p:spPr>
          <a:xfrm rot="5400000" flipH="1" flipV="1">
            <a:off x="2941414" y="-122642"/>
            <a:ext cx="12700" cy="1545096"/>
          </a:xfrm>
          <a:prstGeom prst="curvedConnector3">
            <a:avLst>
              <a:gd name="adj1" fmla="val 1800000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/>
          <p:nvPr/>
        </p:nvCxnSpPr>
        <p:spPr>
          <a:xfrm rot="5400000" flipH="1" flipV="1">
            <a:off x="4492491" y="-138517"/>
            <a:ext cx="12700" cy="1545096"/>
          </a:xfrm>
          <a:prstGeom prst="curvedConnector3">
            <a:avLst>
              <a:gd name="adj1" fmla="val 1800000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 flipH="1" flipV="1">
            <a:off x="9068846" y="-138403"/>
            <a:ext cx="12700" cy="1545096"/>
          </a:xfrm>
          <a:prstGeom prst="curvedConnector3">
            <a:avLst>
              <a:gd name="adj1" fmla="val 1800000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9386765" y="656256"/>
            <a:ext cx="921958" cy="921958"/>
          </a:xfrm>
          <a:prstGeom prst="ellipse">
            <a:avLst/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0" name="TextBox 29"/>
          <p:cNvSpPr txBox="1"/>
          <p:nvPr/>
        </p:nvSpPr>
        <p:spPr>
          <a:xfrm>
            <a:off x="9338274" y="906683"/>
            <a:ext cx="101893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certain frame</a:t>
            </a:r>
          </a:p>
        </p:txBody>
      </p:sp>
      <p:sp>
        <p:nvSpPr>
          <p:cNvPr id="31" name="Oval 30"/>
          <p:cNvSpPr/>
          <p:nvPr/>
        </p:nvSpPr>
        <p:spPr>
          <a:xfrm>
            <a:off x="4846570" y="3288567"/>
            <a:ext cx="921958" cy="92195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2" name="Oval 31"/>
          <p:cNvSpPr/>
          <p:nvPr/>
        </p:nvSpPr>
        <p:spPr>
          <a:xfrm>
            <a:off x="1756378" y="3288567"/>
            <a:ext cx="921958" cy="921958"/>
          </a:xfrm>
          <a:prstGeom prst="ellipse">
            <a:avLst/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3" name="TextBox 32"/>
          <p:cNvSpPr txBox="1"/>
          <p:nvPr/>
        </p:nvSpPr>
        <p:spPr>
          <a:xfrm>
            <a:off x="1707887" y="3538994"/>
            <a:ext cx="101893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certain frame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09914" y="3414839"/>
            <a:ext cx="119527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un-certain frame</a:t>
            </a:r>
          </a:p>
        </p:txBody>
      </p:sp>
      <p:sp>
        <p:nvSpPr>
          <p:cNvPr id="35" name="Oval 34"/>
          <p:cNvSpPr/>
          <p:nvPr/>
        </p:nvSpPr>
        <p:spPr>
          <a:xfrm>
            <a:off x="3301474" y="3288567"/>
            <a:ext cx="921958" cy="921958"/>
          </a:xfrm>
          <a:prstGeom prst="ellipse">
            <a:avLst/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6" name="TextBox 35"/>
          <p:cNvSpPr txBox="1"/>
          <p:nvPr/>
        </p:nvSpPr>
        <p:spPr>
          <a:xfrm>
            <a:off x="3252983" y="3538994"/>
            <a:ext cx="101893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certain frame</a:t>
            </a:r>
          </a:p>
        </p:txBody>
      </p:sp>
      <p:sp>
        <p:nvSpPr>
          <p:cNvPr id="37" name="Oval 36"/>
          <p:cNvSpPr/>
          <p:nvPr/>
        </p:nvSpPr>
        <p:spPr>
          <a:xfrm>
            <a:off x="6344120" y="3288567"/>
            <a:ext cx="921958" cy="92195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8" name="TextBox 37"/>
          <p:cNvSpPr txBox="1"/>
          <p:nvPr/>
        </p:nvSpPr>
        <p:spPr>
          <a:xfrm>
            <a:off x="6207464" y="3414839"/>
            <a:ext cx="119527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un-certain frame</a:t>
            </a:r>
          </a:p>
        </p:txBody>
      </p:sp>
      <p:sp>
        <p:nvSpPr>
          <p:cNvPr id="39" name="Oval 38"/>
          <p:cNvSpPr/>
          <p:nvPr/>
        </p:nvSpPr>
        <p:spPr>
          <a:xfrm>
            <a:off x="7890161" y="3288567"/>
            <a:ext cx="921958" cy="921958"/>
          </a:xfrm>
          <a:prstGeom prst="ellipse">
            <a:avLst/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0" name="TextBox 39"/>
          <p:cNvSpPr txBox="1"/>
          <p:nvPr/>
        </p:nvSpPr>
        <p:spPr>
          <a:xfrm>
            <a:off x="7841670" y="3538994"/>
            <a:ext cx="101893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certain frame</a:t>
            </a:r>
          </a:p>
        </p:txBody>
      </p:sp>
      <p:cxnSp>
        <p:nvCxnSpPr>
          <p:cNvPr id="41" name="Curved Connector 40"/>
          <p:cNvCxnSpPr>
            <a:stCxn id="32" idx="0"/>
            <a:endCxn id="35" idx="0"/>
          </p:cNvCxnSpPr>
          <p:nvPr/>
        </p:nvCxnSpPr>
        <p:spPr>
          <a:xfrm rot="5400000" flipH="1" flipV="1">
            <a:off x="2989905" y="2516019"/>
            <a:ext cx="12700" cy="1545096"/>
          </a:xfrm>
          <a:prstGeom prst="curvedConnector3">
            <a:avLst>
              <a:gd name="adj1" fmla="val 1800000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rot="5400000" flipH="1" flipV="1">
            <a:off x="4540982" y="2500144"/>
            <a:ext cx="12700" cy="1545096"/>
          </a:xfrm>
          <a:prstGeom prst="curvedConnector3">
            <a:avLst>
              <a:gd name="adj1" fmla="val 1800000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5400000" flipH="1" flipV="1">
            <a:off x="9117337" y="2500258"/>
            <a:ext cx="12700" cy="1545096"/>
          </a:xfrm>
          <a:prstGeom prst="curvedConnector3">
            <a:avLst>
              <a:gd name="adj1" fmla="val 1800000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9435256" y="3294917"/>
            <a:ext cx="921958" cy="921958"/>
          </a:xfrm>
          <a:prstGeom prst="ellipse">
            <a:avLst/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5" name="TextBox 44"/>
          <p:cNvSpPr txBox="1"/>
          <p:nvPr/>
        </p:nvSpPr>
        <p:spPr>
          <a:xfrm>
            <a:off x="9386765" y="3545344"/>
            <a:ext cx="101893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2000"/>
              <a:t>certain frame</a:t>
            </a:r>
          </a:p>
        </p:txBody>
      </p:sp>
      <p:cxnSp>
        <p:nvCxnSpPr>
          <p:cNvPr id="46" name="Curved Connector 45"/>
          <p:cNvCxnSpPr>
            <a:stCxn id="32" idx="0"/>
            <a:endCxn id="31" idx="0"/>
          </p:cNvCxnSpPr>
          <p:nvPr/>
        </p:nvCxnSpPr>
        <p:spPr>
          <a:xfrm rot="5400000" flipH="1" flipV="1">
            <a:off x="3762453" y="1743471"/>
            <a:ext cx="12700" cy="3090192"/>
          </a:xfrm>
          <a:prstGeom prst="curvedConnector3">
            <a:avLst>
              <a:gd name="adj1" fmla="val 4120661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rot="5400000" flipH="1" flipV="1">
            <a:off x="5301198" y="1762521"/>
            <a:ext cx="12700" cy="3090192"/>
          </a:xfrm>
          <a:prstGeom prst="curvedConnector3">
            <a:avLst>
              <a:gd name="adj1" fmla="val 4120661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32" idx="0"/>
            <a:endCxn id="37" idx="0"/>
          </p:cNvCxnSpPr>
          <p:nvPr/>
        </p:nvCxnSpPr>
        <p:spPr>
          <a:xfrm rot="5400000" flipH="1" flipV="1">
            <a:off x="4511228" y="994696"/>
            <a:ext cx="12700" cy="4587742"/>
          </a:xfrm>
          <a:prstGeom prst="curvedConnector3">
            <a:avLst>
              <a:gd name="adj1" fmla="val 7274378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/>
          <p:nvPr/>
        </p:nvCxnSpPr>
        <p:spPr>
          <a:xfrm rot="5400000" flipH="1" flipV="1">
            <a:off x="6056324" y="988209"/>
            <a:ext cx="12700" cy="4587742"/>
          </a:xfrm>
          <a:prstGeom prst="curvedConnector3">
            <a:avLst>
              <a:gd name="adj1" fmla="val 7274378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82"/>
          <p:cNvCxnSpPr>
            <a:stCxn id="32" idx="0"/>
            <a:endCxn id="39" idx="0"/>
          </p:cNvCxnSpPr>
          <p:nvPr/>
        </p:nvCxnSpPr>
        <p:spPr>
          <a:xfrm rot="5400000" flipH="1" flipV="1">
            <a:off x="5284248" y="221676"/>
            <a:ext cx="12700" cy="6133783"/>
          </a:xfrm>
          <a:prstGeom prst="curvedConnector3">
            <a:avLst>
              <a:gd name="adj1" fmla="val 9892559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/>
          <p:nvPr/>
        </p:nvCxnSpPr>
        <p:spPr>
          <a:xfrm rot="5400000" flipH="1" flipV="1">
            <a:off x="6807879" y="261496"/>
            <a:ext cx="12700" cy="6133783"/>
          </a:xfrm>
          <a:prstGeom prst="curvedConnector3">
            <a:avLst>
              <a:gd name="adj1" fmla="val 9892559"/>
            </a:avLst>
          </a:prstGeom>
          <a:ln w="19050">
            <a:solidFill>
              <a:srgbClr val="00C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707887" y="5157765"/>
                <a:ext cx="5795754" cy="815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>
                                                      <a:latin typeface="Cambria Math" panose="02040503050406030204" pitchFamily="18" charset="0"/>
                                                    </a:rPr>
                                                    <m:t>diag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𝐽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𝐽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887" y="5157765"/>
                <a:ext cx="5795754" cy="815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203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49175" y="800149"/>
                <a:ext cx="2687852" cy="1116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GB" sz="1500" dirty="0">
                    <a:latin typeface="Consolas" panose="020B0609020204030204" pitchFamily="49" charset="0"/>
                  </a:rPr>
                  <a:t> </a:t>
                </a:r>
                <a:r>
                  <a:rPr lang="en-GB" sz="1500" dirty="0" err="1">
                    <a:latin typeface="Consolas" panose="020B0609020204030204" pitchFamily="49" charset="0"/>
                  </a:rPr>
                  <a:t>i</a:t>
                </a:r>
                <a:r>
                  <a:rPr lang="en-GB" sz="1500" dirty="0">
                    <a:latin typeface="Consolas" panose="020B0609020204030204" pitchFamily="49" charset="0"/>
                  </a:rPr>
                  <a:t> = 1:num-iters</a:t>
                </a:r>
              </a:p>
              <a:p>
                <a:r>
                  <a:rPr lang="en-GB" dirty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𝛬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i="1" dirty="0"/>
                  <a:t> </a:t>
                </a:r>
              </a:p>
              <a:p>
                <a:r>
                  <a:rPr lang="en-GB" sz="15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end</a:t>
                </a:r>
              </a:p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𝛬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𝛬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1600" i="1" dirty="0">
                    <a:latin typeface="Consolas" panose="020B0609020204030204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75" y="800149"/>
                <a:ext cx="2687852" cy="1116909"/>
              </a:xfrm>
              <a:prstGeom prst="rect">
                <a:avLst/>
              </a:prstGeom>
              <a:blipFill>
                <a:blip r:embed="rId2"/>
                <a:stretch>
                  <a:fillRect l="-907" t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349174" y="800149"/>
            <a:ext cx="3097465" cy="1161386"/>
          </a:xfrm>
          <a:prstGeom prst="rect">
            <a:avLst/>
          </a:prstGeom>
          <a:noFill/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C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09548" y="800149"/>
                <a:ext cx="4234172" cy="1413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5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GB" sz="1500" dirty="0">
                    <a:latin typeface="Consolas" panose="020B0609020204030204" pitchFamily="49" charset="0"/>
                  </a:rPr>
                  <a:t> </a:t>
                </a:r>
                <a:r>
                  <a:rPr lang="en-GB" sz="1500" dirty="0" err="1">
                    <a:latin typeface="Consolas" panose="020B0609020204030204" pitchFamily="49" charset="0"/>
                  </a:rPr>
                  <a:t>i</a:t>
                </a:r>
                <a:r>
                  <a:rPr lang="en-GB" sz="1500" dirty="0">
                    <a:latin typeface="Consolas" panose="020B0609020204030204" pitchFamily="49" charset="0"/>
                  </a:rPr>
                  <a:t> = 1:num-iters</a:t>
                </a:r>
              </a:p>
              <a:p>
                <a:r>
                  <a:rPr lang="en-GB" dirty="0"/>
                  <a:t>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𝛬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𝛬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)+</m:t>
                            </m:r>
                            <m:sSubSup>
                              <m:sSub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</a:p>
              <a:p>
                <a:r>
                  <a:rPr lang="en-GB" sz="150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end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𝛬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𝛬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𝜔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1600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GB" sz="1600" i="1" dirty="0">
                    <a:latin typeface="Consolas" panose="020B0609020204030204" pitchFamily="49" charset="0"/>
                  </a:rPr>
                  <a:t> </a:t>
                </a:r>
              </a:p>
              <a:p>
                <a:endParaRPr lang="en-GB" sz="16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548" y="800149"/>
                <a:ext cx="4234172" cy="1413207"/>
              </a:xfrm>
              <a:prstGeom prst="rect">
                <a:avLst/>
              </a:prstGeom>
              <a:blipFill>
                <a:blip r:embed="rId3"/>
                <a:stretch>
                  <a:fillRect l="-576" t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309548" y="800149"/>
            <a:ext cx="4234172" cy="1338367"/>
          </a:xfrm>
          <a:prstGeom prst="rect">
            <a:avLst/>
          </a:prstGeom>
          <a:noFill/>
          <a:ln w="28575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9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859" y="66058"/>
            <a:ext cx="5843889" cy="44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4" y="0"/>
            <a:ext cx="5733628" cy="4505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98265" y="4664855"/>
                <a:ext cx="2950359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65" y="4664855"/>
                <a:ext cx="2950359" cy="576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74272" y="4647570"/>
                <a:ext cx="4469172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GB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GB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272" y="4647570"/>
                <a:ext cx="4469172" cy="727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74272" y="5452045"/>
                <a:ext cx="2983061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272" y="5452045"/>
                <a:ext cx="2983061" cy="586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663207" y="4331958"/>
                <a:ext cx="8411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207" y="4331958"/>
                <a:ext cx="841191" cy="276999"/>
              </a:xfrm>
              <a:prstGeom prst="rect">
                <a:avLst/>
              </a:prstGeom>
              <a:blipFill>
                <a:blip r:embed="rId7"/>
                <a:stretch>
                  <a:fillRect l="-2899" t="-4444" r="-1014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4684" y="6115969"/>
                <a:ext cx="112233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/>
                  <a:t>Thus, damping would be a fraction of the update counting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/>
                  <a:t>, with this approach the updates are smaller and may even be negative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4" y="6115969"/>
                <a:ext cx="11223363" cy="646331"/>
              </a:xfrm>
              <a:prstGeom prst="rect">
                <a:avLst/>
              </a:prstGeom>
              <a:blipFill>
                <a:blip r:embed="rId8"/>
                <a:stretch>
                  <a:fillRect l="-489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032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9158" y="295158"/>
                <a:ext cx="5064335" cy="312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Iterated Extended Information Filter</a:t>
                </a:r>
              </a:p>
              <a:p>
                <a:endParaRPr lang="en-GB" sz="2000" b="1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  <a:endParaRPr lang="en-GB" sz="2000" i="1">
                  <a:solidFill>
                    <a:srgbClr val="92929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inv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inv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r>
                        <m:rPr>
                          <m:sty m:val="p"/>
                        </m:rPr>
                        <a:rPr lang="en-GB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inv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b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r>
                        <m:rPr>
                          <m:sty m:val="p"/>
                        </m:rPr>
                        <a:rPr lang="en-GB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58" y="295158"/>
                <a:ext cx="5064335" cy="3126112"/>
              </a:xfrm>
              <a:prstGeom prst="rect">
                <a:avLst/>
              </a:prstGeom>
              <a:blipFill>
                <a:blip r:embed="rId2"/>
                <a:stretch>
                  <a:fillRect l="-3133" t="-2534" b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532024" y="295158"/>
                <a:ext cx="4099007" cy="338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 dirty="0"/>
                  <a:t>IEIF in LM notation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GB" sz="2000" dirty="0"/>
                  <a:t>denote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≝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000" dirty="0"/>
                  <a:t> - certainty</a:t>
                </a:r>
              </a:p>
              <a:p>
                <a:pPr algn="ctr">
                  <a:spcAft>
                    <a:spcPts val="400"/>
                  </a:spcAft>
                </a:pPr>
                <a:r>
                  <a:rPr lang="en-GB" sz="2000" dirty="0"/>
                  <a:t>say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r>
                  <a:rPr lang="en-GB" sz="2000" b="1" i="0" dirty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i="1" dirty="0">
                  <a:solidFill>
                    <a:srgbClr val="9292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  <a:p>
                <a:r>
                  <a:rPr lang="en-GB" sz="2000" b="1" dirty="0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b="0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024" y="295158"/>
                <a:ext cx="4099007" cy="3384516"/>
              </a:xfrm>
              <a:prstGeom prst="rect">
                <a:avLst/>
              </a:prstGeom>
              <a:blipFill>
                <a:blip r:embed="rId3"/>
                <a:stretch>
                  <a:fillRect l="-3869" t="-2338" b="-3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6122789" y="160020"/>
            <a:ext cx="0" cy="35966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700" y="601980"/>
            <a:ext cx="1011088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47700" y="142300"/>
            <a:ext cx="10110883" cy="177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7700" y="142086"/>
            <a:ext cx="0" cy="361457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758583" y="142086"/>
            <a:ext cx="0" cy="361457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7700" y="3756660"/>
            <a:ext cx="1009933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1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10816" y="1163838"/>
                <a:ext cx="4016421" cy="2181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Original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+1/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b="0" i="1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816" y="1163838"/>
                <a:ext cx="4016421" cy="2181944"/>
              </a:xfrm>
              <a:prstGeom prst="rect">
                <a:avLst/>
              </a:prstGeom>
              <a:blipFill>
                <a:blip r:embed="rId2"/>
                <a:stretch>
                  <a:fillRect l="-3794" t="-3631" b="-4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70279" y="1163838"/>
                <a:ext cx="4192751" cy="2181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Max Update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i="1">
                  <a:solidFill>
                    <a:srgbClr val="CC009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b="0" i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279" y="1163838"/>
                <a:ext cx="4192751" cy="2181944"/>
              </a:xfrm>
              <a:prstGeom prst="rect">
                <a:avLst/>
              </a:prstGeom>
              <a:blipFill>
                <a:blip r:embed="rId3"/>
                <a:stretch>
                  <a:fillRect l="-3785" t="-3631" b="-4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038969" y="1068688"/>
            <a:ext cx="0" cy="24079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77340" y="1510648"/>
            <a:ext cx="90974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77340" y="1052744"/>
            <a:ext cx="9097423" cy="1594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7340" y="1050754"/>
            <a:ext cx="0" cy="24258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74763" y="1050754"/>
            <a:ext cx="0" cy="24258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77340" y="3476608"/>
            <a:ext cx="908587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18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10816" y="1163838"/>
                <a:ext cx="4016421" cy="2181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Original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+1/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b="0" i="1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816" y="1163838"/>
                <a:ext cx="4016421" cy="2181944"/>
              </a:xfrm>
              <a:prstGeom prst="rect">
                <a:avLst/>
              </a:prstGeom>
              <a:blipFill>
                <a:blip r:embed="rId2"/>
                <a:stretch>
                  <a:fillRect l="-3794" t="-3631" b="-4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70279" y="1163838"/>
                <a:ext cx="4192751" cy="2181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Decreased Update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i="1">
                  <a:solidFill>
                    <a:srgbClr val="CC009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b="0" i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279" y="1163838"/>
                <a:ext cx="4192751" cy="2181944"/>
              </a:xfrm>
              <a:prstGeom prst="rect">
                <a:avLst/>
              </a:prstGeom>
              <a:blipFill>
                <a:blip r:embed="rId3"/>
                <a:stretch>
                  <a:fillRect l="-3785" t="-3631" b="-4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038969" y="1068688"/>
            <a:ext cx="0" cy="24079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77340" y="1510648"/>
            <a:ext cx="90974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77340" y="1052744"/>
            <a:ext cx="9097423" cy="1594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7340" y="1050754"/>
            <a:ext cx="0" cy="24258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74763" y="1050754"/>
            <a:ext cx="0" cy="24258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77340" y="3476608"/>
            <a:ext cx="908587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012" y="195388"/>
            <a:ext cx="3619066" cy="3189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795036" y="3507280"/>
                <a:ext cx="3751027" cy="305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2000" b="1"/>
                  <a:t>Extended Kalman Filter</a:t>
                </a:r>
                <a:endParaRPr lang="en-GB" sz="2000" b="1" i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???</m:t>
                      </m:r>
                    </m:oMath>
                  </m:oMathPara>
                </a14:m>
                <a:endParaRPr lang="en-GB" sz="2000">
                  <a:solidFill>
                    <a:srgbClr val="CC0099"/>
                  </a:solidFill>
                </a:endParaRPr>
              </a:p>
              <a:p>
                <a:pPr algn="ctr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20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GB" sz="2000" b="0"/>
              </a:p>
              <a:p>
                <a:pPr algn="ctr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Measurement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036" y="3507280"/>
                <a:ext cx="3751027" cy="3051220"/>
              </a:xfrm>
              <a:prstGeom prst="rect">
                <a:avLst/>
              </a:prstGeom>
              <a:blipFill>
                <a:blip r:embed="rId3"/>
                <a:stretch>
                  <a:fillRect l="-1138" t="-2595" r="-2114" b="-9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0205" y="431609"/>
                <a:ext cx="2176621" cy="1251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General case</a:t>
                </a:r>
                <a:endParaRPr lang="en-GB" sz="2000" i="1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b="0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b="1" i="0">
                  <a:latin typeface="Cambria Math" panose="02040503050406030204" pitchFamily="18" charset="0"/>
                </a:endParaRPr>
              </a:p>
              <a:p>
                <a:pPr algn="ctr"/>
                <a:endParaRPr lang="en-GB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05" y="431609"/>
                <a:ext cx="2176621" cy="1251625"/>
              </a:xfrm>
              <a:prstGeom prst="rect">
                <a:avLst/>
              </a:prstGeom>
              <a:blipFill>
                <a:blip r:embed="rId4"/>
                <a:stretch>
                  <a:fillRect l="-1401" t="-63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26826" y="425991"/>
                <a:ext cx="2910320" cy="2816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Our problem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b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1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b="1" i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ts val="19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000" i="1">
                    <a:latin typeface="Cambria Math" panose="02040503050406030204" pitchFamily="18" charset="0"/>
                  </a:rPr>
                  <a:t> - </a:t>
                </a:r>
                <a:r>
                  <a:rPr lang="en-GB" sz="1600">
                    <a:latin typeface="Calibri" panose="020F0502020204030204" pitchFamily="34" charset="0"/>
                  </a:rPr>
                  <a:t>betas and thetas</a:t>
                </a:r>
              </a:p>
              <a:p>
                <a:pPr algn="ctr">
                  <a:lnSpc>
                    <a:spcPts val="19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000" i="1">
                    <a:latin typeface="Cambria Math" panose="02040503050406030204" pitchFamily="18" charset="0"/>
                  </a:rPr>
                  <a:t> - </a:t>
                </a:r>
                <a:r>
                  <a:rPr lang="en-GB" sz="1600">
                    <a:latin typeface="Calibri" panose="020F0502020204030204" pitchFamily="34" charset="0"/>
                  </a:rPr>
                  <a:t>sensor data points</a:t>
                </a:r>
              </a:p>
              <a:p>
                <a:pPr algn="ctr">
                  <a:lnSpc>
                    <a:spcPts val="1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000" i="1">
                    <a:latin typeface="Cambria Math" panose="02040503050406030204" pitchFamily="18" charset="0"/>
                  </a:rPr>
                  <a:t> - </a:t>
                </a:r>
                <a:r>
                  <a:rPr lang="en-GB" sz="1600">
                    <a:latin typeface="Calibri" panose="020F0502020204030204" pitchFamily="34" charset="0"/>
                  </a:rPr>
                  <a:t>zeros for betas and how much do we expect thetas to change between two frames</a:t>
                </a:r>
              </a:p>
              <a:p>
                <a:pPr algn="ctr">
                  <a:lnSpc>
                    <a:spcPts val="1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1600" i="1">
                    <a:latin typeface="Cambria Math" panose="02040503050406030204" pitchFamily="18" charset="0"/>
                  </a:rPr>
                  <a:t> - </a:t>
                </a:r>
                <a:r>
                  <a:rPr lang="en-GB" sz="1600">
                    <a:latin typeface="Calibri" panose="020F0502020204030204" pitchFamily="34" charset="0"/>
                  </a:rPr>
                  <a:t>senor noise</a:t>
                </a:r>
                <a:endParaRPr lang="en-GB" sz="1600" b="1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endParaRPr lang="en-GB" sz="2000">
                  <a:latin typeface="Calibri" panose="020F0502020204030204" pitchFamily="34" charset="0"/>
                </a:endParaRPr>
              </a:p>
              <a:p>
                <a:pPr algn="ctr"/>
                <a:endParaRPr lang="en-GB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826" y="425991"/>
                <a:ext cx="2910320" cy="2816156"/>
              </a:xfrm>
              <a:prstGeom prst="rect">
                <a:avLst/>
              </a:prstGeom>
              <a:blipFill>
                <a:blip r:embed="rId5"/>
                <a:stretch>
                  <a:fillRect t="-28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2922389" y="220980"/>
            <a:ext cx="0" cy="24536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11480" y="784860"/>
            <a:ext cx="532566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37146" y="220980"/>
            <a:ext cx="0" cy="24536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480" y="2674620"/>
            <a:ext cx="532566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11480" y="228600"/>
            <a:ext cx="532566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1480" y="228600"/>
            <a:ext cx="0" cy="24536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58121" y="3437559"/>
                <a:ext cx="2155783" cy="3006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2000" b="1"/>
                  <a:t>Notations</a:t>
                </a:r>
                <a:endParaRPr lang="en-GB" sz="2000" b="1" i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GB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GB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21" y="3437559"/>
                <a:ext cx="2155783" cy="3006657"/>
              </a:xfrm>
              <a:prstGeom prst="rect">
                <a:avLst/>
              </a:prstGeom>
              <a:blipFill>
                <a:blip r:embed="rId6"/>
                <a:stretch>
                  <a:fillRect t="-26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615715" y="3437559"/>
                <a:ext cx="4752825" cy="2185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2000" b="1" dirty="0"/>
                  <a:t>Notations</a:t>
                </a:r>
                <a:endParaRPr lang="en-GB" sz="2000" b="1" i="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000" b="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- process noise covariance</a:t>
                </a:r>
              </a:p>
              <a:p>
                <a:pPr algn="ctr"/>
                <a:r>
                  <a:rPr lang="en-GB" sz="1400" dirty="0">
                    <a:latin typeface="Consolas" panose="020B0609020204030204" pitchFamily="49" charset="0"/>
                  </a:rPr>
                  <a:t>x = x-true + Q * </a:t>
                </a:r>
                <a:r>
                  <a:rPr lang="en-GB" sz="1400" dirty="0" err="1">
                    <a:latin typeface="Consolas" panose="020B0609020204030204" pitchFamily="49" charset="0"/>
                  </a:rPr>
                  <a:t>randn</a:t>
                </a:r>
                <a:r>
                  <a:rPr lang="en-GB" sz="1400" dirty="0">
                    <a:latin typeface="Consolas" panose="020B0609020204030204" pitchFamily="49" charset="0"/>
                  </a:rPr>
                  <a:t>(n, 1)</a:t>
                </a:r>
                <a:endParaRPr lang="en-GB" sz="1400" b="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- </a:t>
                </a:r>
                <a:r>
                  <a:rPr lang="en-GB" sz="2000" dirty="0">
                    <a:latin typeface="Calibri" panose="020F0502020204030204" pitchFamily="34" charset="0"/>
                  </a:rPr>
                  <a:t>measurement noise covariance</a:t>
                </a:r>
              </a:p>
              <a:p>
                <a:pPr algn="ctr"/>
                <a:r>
                  <a:rPr lang="en-GB" sz="1400" dirty="0">
                    <a:latin typeface="Consolas" panose="020B0609020204030204" pitchFamily="49" charset="0"/>
                  </a:rPr>
                  <a:t>data-points{</a:t>
                </a:r>
                <a:r>
                  <a:rPr lang="en-GB" sz="1400" dirty="0" err="1">
                    <a:latin typeface="Consolas" panose="020B0609020204030204" pitchFamily="49" charset="0"/>
                  </a:rPr>
                  <a:t>i</a:t>
                </a:r>
                <a:r>
                  <a:rPr lang="en-GB" sz="1400" dirty="0">
                    <a:latin typeface="Consolas" panose="020B0609020204030204" pitchFamily="49" charset="0"/>
                  </a:rPr>
                  <a:t>} = model-points{</a:t>
                </a:r>
                <a:r>
                  <a:rPr lang="en-GB" sz="1400" dirty="0" err="1">
                    <a:latin typeface="Consolas" panose="020B0609020204030204" pitchFamily="49" charset="0"/>
                  </a:rPr>
                  <a:t>i</a:t>
                </a:r>
                <a:r>
                  <a:rPr lang="en-GB" sz="1400" dirty="0">
                    <a:latin typeface="Consolas" panose="020B0609020204030204" pitchFamily="49" charset="0"/>
                  </a:rPr>
                  <a:t>} + …</a:t>
                </a:r>
              </a:p>
              <a:p>
                <a:pPr algn="ctr"/>
                <a:r>
                  <a:rPr lang="en-GB" sz="1400" dirty="0" err="1">
                    <a:latin typeface="Consolas" panose="020B0609020204030204" pitchFamily="49" charset="0"/>
                  </a:rPr>
                  <a:t>Rk</a:t>
                </a:r>
                <a:r>
                  <a:rPr lang="en-GB" sz="1400" dirty="0">
                    <a:latin typeface="Consolas" panose="020B0609020204030204" pitchFamily="49" charset="0"/>
                  </a:rPr>
                  <a:t>(</a:t>
                </a:r>
                <a:r>
                  <a:rPr lang="en-GB" sz="1400" dirty="0" err="1">
                    <a:latin typeface="Consolas" panose="020B0609020204030204" pitchFamily="49" charset="0"/>
                  </a:rPr>
                  <a:t>i</a:t>
                </a:r>
                <a:r>
                  <a:rPr lang="en-GB" sz="1400" dirty="0">
                    <a:latin typeface="Consolas" panose="020B0609020204030204" pitchFamily="49" charset="0"/>
                  </a:rPr>
                  <a:t>, </a:t>
                </a:r>
                <a:r>
                  <a:rPr lang="en-GB" sz="1400" dirty="0" err="1">
                    <a:latin typeface="Consolas" panose="020B0609020204030204" pitchFamily="49" charset="0"/>
                  </a:rPr>
                  <a:t>i</a:t>
                </a:r>
                <a:r>
                  <a:rPr lang="en-GB" sz="1400" dirty="0">
                    <a:latin typeface="Consolas" panose="020B0609020204030204" pitchFamily="49" charset="0"/>
                  </a:rPr>
                  <a:t>) * </a:t>
                </a:r>
                <a:r>
                  <a:rPr lang="en-GB" sz="1400" dirty="0" err="1">
                    <a:latin typeface="Consolas" panose="020B0609020204030204" pitchFamily="49" charset="0"/>
                  </a:rPr>
                  <a:t>randn</a:t>
                </a:r>
                <a:r>
                  <a:rPr lang="en-GB" sz="1400" dirty="0">
                    <a:latin typeface="Consolas" panose="020B0609020204030204" pitchFamily="49" charset="0"/>
                  </a:rPr>
                  <a:t>(2, 1)</a:t>
                </a:r>
                <a:endParaRPr lang="en-GB" sz="2000" dirty="0">
                  <a:latin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20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- </a:t>
                </a:r>
                <a:r>
                  <a:rPr lang="en-GB" sz="2000" dirty="0">
                    <a:latin typeface="Calibri" panose="020F0502020204030204" pitchFamily="34" charset="0"/>
                  </a:rPr>
                  <a:t>estimate error covariance</a:t>
                </a:r>
              </a:p>
              <a:p>
                <a:pPr algn="ctr"/>
                <a:endParaRPr lang="en-GB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15" y="3437559"/>
                <a:ext cx="4752825" cy="2185214"/>
              </a:xfrm>
              <a:prstGeom prst="rect">
                <a:avLst/>
              </a:prstGeom>
              <a:blipFill>
                <a:blip r:embed="rId7"/>
                <a:stretch>
                  <a:fillRect t="-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452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10816" y="1163838"/>
                <a:ext cx="4016421" cy="2181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Original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+1/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b="0" i="1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816" y="1163838"/>
                <a:ext cx="4016421" cy="2181944"/>
              </a:xfrm>
              <a:prstGeom prst="rect">
                <a:avLst/>
              </a:prstGeom>
              <a:blipFill>
                <a:blip r:embed="rId2"/>
                <a:stretch>
                  <a:fillRect l="-3794" t="-3631" b="-4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51786" y="1163838"/>
                <a:ext cx="4429739" cy="2181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Decreased Update and Pose Prior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i="1">
                  <a:solidFill>
                    <a:srgbClr val="CC009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b="0" i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86" y="1163838"/>
                <a:ext cx="4429739" cy="2181944"/>
              </a:xfrm>
              <a:prstGeom prst="rect">
                <a:avLst/>
              </a:prstGeom>
              <a:blipFill>
                <a:blip r:embed="rId3"/>
                <a:stretch>
                  <a:fillRect l="-3439" t="-3631" b="-4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038969" y="1068688"/>
            <a:ext cx="0" cy="24079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77340" y="1510648"/>
            <a:ext cx="90974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77340" y="1052744"/>
            <a:ext cx="9097423" cy="1594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7340" y="1050754"/>
            <a:ext cx="0" cy="24258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74763" y="1050754"/>
            <a:ext cx="0" cy="24258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77340" y="3476608"/>
            <a:ext cx="908587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1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18436" y="1163838"/>
                <a:ext cx="4016421" cy="2181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Original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+1/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b="0" i="1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436" y="1163838"/>
                <a:ext cx="4016421" cy="2181944"/>
              </a:xfrm>
              <a:prstGeom prst="rect">
                <a:avLst/>
              </a:prstGeom>
              <a:blipFill>
                <a:blip r:embed="rId2"/>
                <a:stretch>
                  <a:fillRect l="-3794" t="-3631" b="-4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51786" y="1163838"/>
                <a:ext cx="4429739" cy="2181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Optimizing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</m:oMath>
                </a14:m>
                <a:endParaRPr lang="en-GB" sz="2000" b="1"/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diag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GB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i="1">
                  <a:solidFill>
                    <a:srgbClr val="CC0099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000" b="0" i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86" y="1163838"/>
                <a:ext cx="4429739" cy="2181944"/>
              </a:xfrm>
              <a:prstGeom prst="rect">
                <a:avLst/>
              </a:prstGeom>
              <a:blipFill>
                <a:blip r:embed="rId3"/>
                <a:stretch>
                  <a:fillRect l="-3439" t="-3073" b="-4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038969" y="1068688"/>
            <a:ext cx="0" cy="24079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77340" y="1510648"/>
            <a:ext cx="90974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77340" y="1052744"/>
            <a:ext cx="9097423" cy="1594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77340" y="1050754"/>
            <a:ext cx="0" cy="24258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74763" y="1050754"/>
            <a:ext cx="0" cy="24258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77340" y="3476608"/>
            <a:ext cx="908587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861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727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GB" sz="3600">
                <a:solidFill>
                  <a:srgbClr val="BA4691"/>
                </a:solidFill>
                <a:latin typeface="Cambria" panose="02040503050406030204" pitchFamily="18" charset="0"/>
              </a:rPr>
              <a:t>Bayesian Derivation of Kalman Filter – Part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7" y="668119"/>
            <a:ext cx="8366283" cy="16621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457" y="2545080"/>
            <a:ext cx="212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after marginalization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7" y="2891666"/>
            <a:ext cx="8799736" cy="1758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1457" y="4799221"/>
                <a:ext cx="1004794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/>
                  <a:t>this integral is essentially the 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GB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/>
                  <a:t>since this prior is an integral of all gaussian random variables, the result is a gaussian random variable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/>
                  <a:t>(gaussians are self-conjugating, and maginalizing over a gaussian yields a gaussian)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4799221"/>
                <a:ext cx="10047943" cy="923330"/>
              </a:xfrm>
              <a:prstGeom prst="rect">
                <a:avLst/>
              </a:prstGeom>
              <a:blipFill>
                <a:blip r:embed="rId4"/>
                <a:stretch>
                  <a:fillRect l="-36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1457" y="5924550"/>
                <a:ext cx="3362780" cy="4163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BA469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rgbClr val="BA469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5924550"/>
                <a:ext cx="3362780" cy="416396"/>
              </a:xfrm>
              <a:prstGeom prst="rect">
                <a:avLst/>
              </a:prstGeom>
              <a:blipFill>
                <a:blip r:embed="rId5"/>
                <a:stretch>
                  <a:fillRect l="-543" t="-11765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25624" y="4376454"/>
                <a:ext cx="6516207" cy="545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</m:oMath>
                  </m:oMathPara>
                </a14:m>
                <a:endParaRPr lang="en-GB">
                  <a:solidFill>
                    <a:srgbClr val="BA469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624" y="4376454"/>
                <a:ext cx="6516207" cy="545277"/>
              </a:xfrm>
              <a:prstGeom prst="rect">
                <a:avLst/>
              </a:prstGeom>
              <a:blipFill>
                <a:blip r:embed="rId6"/>
                <a:stretch>
                  <a:fillRect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73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727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GB" sz="3600">
                <a:solidFill>
                  <a:srgbClr val="BA4691"/>
                </a:solidFill>
                <a:latin typeface="Cambria" panose="02040503050406030204" pitchFamily="18" charset="0"/>
              </a:rPr>
              <a:t>Bayesian Derivation of Kalman Filter –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9557" y="2114830"/>
                <a:ext cx="3021853" cy="396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7" y="2114830"/>
                <a:ext cx="3021853" cy="396647"/>
              </a:xfrm>
              <a:prstGeom prst="rect">
                <a:avLst/>
              </a:prstGeom>
              <a:blipFill>
                <a:blip r:embed="rId2"/>
                <a:stretch>
                  <a:fillRect l="-606" t="-16923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37637" y="2767533"/>
            <a:ext cx="6149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rgbClr val="448C6A"/>
                </a:solidFill>
                <a:latin typeface="Cambria" panose="02040503050406030204" pitchFamily="18" charset="0"/>
              </a:rPr>
              <a:t>The Kalman equations can then be derived by using a MAP estimate: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57" y="5744550"/>
            <a:ext cx="8448157" cy="867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1457" y="4572194"/>
                <a:ext cx="3599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>
                  <a:solidFill>
                    <a:srgbClr val="BA469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4572194"/>
                <a:ext cx="3599832" cy="276999"/>
              </a:xfrm>
              <a:prstGeom prst="rect">
                <a:avLst/>
              </a:prstGeom>
              <a:blipFill>
                <a:blip r:embed="rId4"/>
                <a:stretch>
                  <a:fillRect l="-1184" t="-24444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1457" y="3800063"/>
                <a:ext cx="20138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b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b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3800063"/>
                <a:ext cx="2013885" cy="553998"/>
              </a:xfrm>
              <a:prstGeom prst="rect">
                <a:avLst/>
              </a:prstGeom>
              <a:blipFill>
                <a:blip r:embed="rId5"/>
                <a:stretch>
                  <a:fillRect l="-4230" b="-12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1457" y="4894763"/>
                <a:ext cx="2507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>
                  <a:solidFill>
                    <a:srgbClr val="BA469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4894763"/>
                <a:ext cx="2507738" cy="276999"/>
              </a:xfrm>
              <a:prstGeom prst="rect">
                <a:avLst/>
              </a:prstGeom>
              <a:blipFill>
                <a:blip r:embed="rId6"/>
                <a:stretch>
                  <a:fillRect l="-1942" t="-26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221457" y="1338926"/>
            <a:ext cx="8799736" cy="746584"/>
            <a:chOff x="594837" y="853676"/>
            <a:chExt cx="8799736" cy="7465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/>
            <a:srcRect t="57532"/>
            <a:stretch/>
          </p:blipFill>
          <p:spPr>
            <a:xfrm>
              <a:off x="594837" y="853676"/>
              <a:ext cx="8799736" cy="7465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32937" y="1069244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37" y="1069244"/>
                  <a:ext cx="2955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417" t="-24444" r="-50000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59557" y="3227763"/>
                <a:ext cx="3021853" cy="396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BA469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rgbClr val="BA469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57" y="3227763"/>
                <a:ext cx="3021853" cy="396647"/>
              </a:xfrm>
              <a:prstGeom prst="rect">
                <a:avLst/>
              </a:prstGeom>
              <a:blipFill>
                <a:blip r:embed="rId9"/>
                <a:stretch>
                  <a:fillRect l="-606" t="-15152" r="-181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21457" y="5347903"/>
                <a:ext cx="3259097" cy="396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5347903"/>
                <a:ext cx="3259097" cy="396647"/>
              </a:xfrm>
              <a:prstGeom prst="rect">
                <a:avLst/>
              </a:prstGeom>
              <a:blipFill>
                <a:blip r:embed="rId10"/>
                <a:stretch>
                  <a:fillRect l="-561" t="-15385" r="-187" b="-10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376955" y="3175794"/>
                <a:ext cx="6801586" cy="1347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/>
                  <a:t>The updated distribution uses all past information to give in essence a likelihood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∈[0,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−1]</m:t>
                        </m:r>
                      </m:sub>
                    </m:sSub>
                  </m:oMath>
                </a14:m>
                <a:endParaRPr lang="en-GB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/>
                  <a:t>This estimate comes in the form of a probability distribution on the previous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600"/>
                  <a:t>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/>
                  <a:t>and takes the place of the prior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/>
                  <a:t>.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55" y="3175794"/>
                <a:ext cx="6801586" cy="1347548"/>
              </a:xfrm>
              <a:prstGeom prst="rect">
                <a:avLst/>
              </a:prstGeom>
              <a:blipFill>
                <a:blip r:embed="rId11"/>
                <a:stretch>
                  <a:fillRect l="-358" t="-1357" r="-358" b="-4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/>
          <a:srcRect r="23498" b="51797"/>
          <a:stretch/>
        </p:blipFill>
        <p:spPr>
          <a:xfrm>
            <a:off x="221457" y="587373"/>
            <a:ext cx="6400323" cy="80119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0" y="2684128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543086" y="1777751"/>
                <a:ext cx="6516207" cy="50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</m:oMath>
                  </m:oMathPara>
                </a14:m>
                <a:endParaRPr lang="en-GB">
                  <a:solidFill>
                    <a:srgbClr val="BA469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86" y="1777751"/>
                <a:ext cx="6516207" cy="507127"/>
              </a:xfrm>
              <a:prstGeom prst="rect">
                <a:avLst/>
              </a:prstGeom>
              <a:blipFill>
                <a:blip r:embed="rId13"/>
                <a:stretch>
                  <a:fillRect b="-10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7279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>
                <a:solidFill>
                  <a:srgbClr val="BA4691"/>
                </a:solidFill>
                <a:latin typeface="Cambria" panose="02040503050406030204" pitchFamily="18" charset="0"/>
              </a:rPr>
              <a:t>Bayesian Derivation of Kalman Filter – Part 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7" y="2966867"/>
            <a:ext cx="8448157" cy="867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73857" y="1489711"/>
                <a:ext cx="35998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>
                  <a:solidFill>
                    <a:srgbClr val="BA469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7" y="1489711"/>
                <a:ext cx="3599832" cy="276999"/>
              </a:xfrm>
              <a:prstGeom prst="rect">
                <a:avLst/>
              </a:prstGeom>
              <a:blipFill>
                <a:blip r:embed="rId3"/>
                <a:stretch>
                  <a:fillRect l="-1184" t="-23913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3857" y="572800"/>
                <a:ext cx="20138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b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b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7" y="572800"/>
                <a:ext cx="2013885" cy="553998"/>
              </a:xfrm>
              <a:prstGeom prst="rect">
                <a:avLst/>
              </a:prstGeom>
              <a:blipFill>
                <a:blip r:embed="rId4"/>
                <a:stretch>
                  <a:fillRect l="-4230" b="-120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857" y="1812280"/>
                <a:ext cx="25077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>
                  <a:solidFill>
                    <a:srgbClr val="BA469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7" y="1812280"/>
                <a:ext cx="2507738" cy="276999"/>
              </a:xfrm>
              <a:prstGeom prst="rect">
                <a:avLst/>
              </a:prstGeom>
              <a:blipFill>
                <a:blip r:embed="rId5"/>
                <a:stretch>
                  <a:fillRect l="-1942" t="-2391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73857" y="2570220"/>
                <a:ext cx="3259097" cy="396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7" y="2570220"/>
                <a:ext cx="3259097" cy="396647"/>
              </a:xfrm>
              <a:prstGeom prst="rect">
                <a:avLst/>
              </a:prstGeom>
              <a:blipFill>
                <a:blip r:embed="rId6"/>
                <a:stretch>
                  <a:fillRect l="-561" t="-16923" r="-187"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3857" y="4254575"/>
                <a:ext cx="10021609" cy="1893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𝛴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−0.5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𝛴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b="0" i="1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GB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b="0" i="1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GB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i="1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endParaRPr lang="en-GB" i="1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57" y="4254575"/>
                <a:ext cx="10021609" cy="1893339"/>
              </a:xfrm>
              <a:prstGeom prst="rect">
                <a:avLst/>
              </a:prstGeom>
              <a:blipFill>
                <a:blip r:embed="rId7"/>
                <a:stretch>
                  <a:fillRect l="-791" b="-1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545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727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GB" sz="3600">
                <a:solidFill>
                  <a:srgbClr val="BA4691"/>
                </a:solidFill>
                <a:latin typeface="Cambria" panose="02040503050406030204" pitchFamily="18" charset="0"/>
              </a:rPr>
              <a:t>Bayesian Derivation of Batch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1457" y="2045650"/>
                <a:ext cx="331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2045650"/>
                <a:ext cx="3314946" cy="276999"/>
              </a:xfrm>
              <a:prstGeom prst="rect">
                <a:avLst/>
              </a:prstGeom>
              <a:blipFill>
                <a:blip r:embed="rId2"/>
                <a:stretch>
                  <a:fillRect l="-2574" t="-4444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1457" y="2494583"/>
                <a:ext cx="3452484" cy="318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2494583"/>
                <a:ext cx="3452484" cy="318998"/>
              </a:xfrm>
              <a:prstGeom prst="rect">
                <a:avLst/>
              </a:prstGeom>
              <a:blipFill>
                <a:blip r:embed="rId3"/>
                <a:stretch>
                  <a:fillRect l="-2469" b="-24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1457" y="3331240"/>
                <a:ext cx="5625001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∈[0,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3331240"/>
                <a:ext cx="5625001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21457" y="4259407"/>
                <a:ext cx="9503627" cy="774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∈[0,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limUpp>
                                            <m:limUpp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UppPr>
                                            <m:e>
                                              <m:groupChr>
                                                <m:groupChrPr>
                                                  <m:chr m:val="⏞"/>
                                                  <m:pos m:val="top"/>
                                                  <m:vertJc m:val="bot"/>
                                                  <m:ctrlPr>
                                                    <a:rPr lang="en-GB" b="0" i="1" smtClean="0">
                                                      <a:solidFill>
                                                        <a:schemeClr val="bg1">
                                                          <a:lumMod val="6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groupChr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groupChr>
                                            </m:e>
                                            <m:lim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lim>
                                          </m:limUp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𝛴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limUpp>
                                        <m:limUppPr>
                                          <m:ctrlPr>
                                            <a:rPr lang="en-GB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UppPr>
                                        <m:e>
                                          <m:groupChr>
                                            <m:groupChrPr>
                                              <m:chr m:val="⏞"/>
                                              <m:pos m:val="top"/>
                                              <m:vertJc m:val="bot"/>
                                              <m:ctrlPr>
                                                <a:rPr lang="en-GB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groupChr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groupChr>
                                        </m:e>
                                        <m:lim>
                                          <m:r>
                                            <a:rPr lang="en-GB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lim>
                                      </m:limUpp>
                                    </m:e>
                                  </m:d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limUpp>
                                                <m:limUppPr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bg1">
                                                          <a:lumMod val="6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UppPr>
                                                <m:e>
                                                  <m:groupChr>
                                                    <m:groupChrPr>
                                                      <m:chr m:val="⏞"/>
                                                      <m:pos m:val="top"/>
                                                      <m:vertJc m:val="bot"/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chemeClr val="bg1">
                                                              <a:lumMod val="6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groupChr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𝑓</m:t>
                                                          </m:r>
                                                          <m:r>
                                                            <a:rPr lang="en-GB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en-GB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e>
                                                  </m:groupChr>
                                                </m:e>
                                                <m:lim>
                                                  <m:r>
                                                    <a:rPr lang="en-GB" i="1">
                                                      <a:solidFill>
                                                        <a:schemeClr val="bg1">
                                                          <a:lumMod val="6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lim>
                                              </m:limUp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𝛴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limUpp>
                                            <m:limUppPr>
                                              <m:ctrlPr>
                                                <a:rPr lang="en-GB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limUppPr>
                                            <m:e>
                                              <m:groupChr>
                                                <m:groupChrPr>
                                                  <m:chr m:val="⏞"/>
                                                  <m:pos m:val="top"/>
                                                  <m:vertJc m:val="bot"/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bg1">
                                                          <a:lumMod val="6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groupChr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e>
                                              </m:groupChr>
                                            </m:e>
                                            <m:lim>
                                              <m:r>
                                                <a:rPr lang="en-GB" i="1">
                                                  <a:solidFill>
                                                    <a:schemeClr val="bg1">
                                                      <a:lumMod val="6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lim>
                                          </m:limUpp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4259407"/>
                <a:ext cx="9503627" cy="774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1457" y="5205399"/>
                <a:ext cx="726679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∈[0,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𝛴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sup>
                                  </m:sSub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Sup>
                                    <m:sSubSup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"/>
                                          <m:endChr m:val="‖"/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>
                                              <a:latin typeface="Cambria Math" panose="02040503050406030204" pitchFamily="18" charset="0"/>
                                            </a:rPr>
                                            <m:t>​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‖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𝛴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−0.5</m:t>
                                          </m:r>
                                        </m:sup>
                                      </m:sSub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"/>
                                              <m:endChr m:val="‖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>
                                                  <a:latin typeface="Cambria Math" panose="02040503050406030204" pitchFamily="18" charset="0"/>
                                                </a:rPr>
                                                <m:t>​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5205399"/>
                <a:ext cx="7266796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1457" y="816934"/>
                <a:ext cx="65710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∈[0,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nary>
                                <m:naryPr>
                                  <m:chr m:val="∏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57" y="816934"/>
                <a:ext cx="6571030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406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326" y="1"/>
            <a:ext cx="11829573" cy="5727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GB" sz="3600">
                <a:solidFill>
                  <a:srgbClr val="BA4691"/>
                </a:solidFill>
                <a:latin typeface="Cambria" panose="02040503050406030204" pitchFamily="18" charset="0"/>
              </a:rPr>
              <a:t>Maximization vs. Marginalization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197" y="1218595"/>
                <a:ext cx="8543814" cy="668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GB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  <m:r>
                            <a:rPr lang="en-GB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7" y="1218595"/>
                <a:ext cx="8543814" cy="668773"/>
              </a:xfrm>
              <a:prstGeom prst="rect">
                <a:avLst/>
              </a:prstGeom>
              <a:blipFill>
                <a:blip r:embed="rId2"/>
                <a:stretch>
                  <a:fillRect l="-713" t="-153636" b="-20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7197" y="2540665"/>
                <a:ext cx="9506064" cy="668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fName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arg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max</m:t>
                                          </m:r>
                                        </m:e>
                                      </m:func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∏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7" y="2540665"/>
                <a:ext cx="9506064" cy="668773"/>
              </a:xfrm>
              <a:prstGeom prst="rect">
                <a:avLst/>
              </a:prstGeom>
              <a:blipFill>
                <a:blip r:embed="rId3"/>
                <a:stretch>
                  <a:fillRect l="-641" t="-155046" b="-208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7197" y="5361442"/>
                <a:ext cx="10136942" cy="668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fName>
                            <m:e>
                              <m:nary>
                                <m:naryPr>
                                  <m:supHide m:val="on"/>
                                  <m:ctrlPr>
                                    <a:rPr lang="en-GB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ℝ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∏"/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  <m: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solidFill>
                                                    <a:srgbClr val="BA469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rgbClr val="BA469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rgbClr val="BA469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∈[0,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−1]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7" y="5361442"/>
                <a:ext cx="10136942" cy="668773"/>
              </a:xfrm>
              <a:prstGeom prst="rect">
                <a:avLst/>
              </a:prstGeom>
              <a:blipFill>
                <a:blip r:embed="rId4"/>
                <a:stretch>
                  <a:fillRect l="-601" t="-182569" b="-244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343377" y="2299437"/>
            <a:ext cx="215283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Batch - maximization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0997" y="5104444"/>
            <a:ext cx="234852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Batch - marginalization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0" y="2042143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50997" y="5926346"/>
            <a:ext cx="89639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7197" y="6345078"/>
                <a:ext cx="3332644" cy="297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GB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7" y="6345078"/>
                <a:ext cx="3332644" cy="297517"/>
              </a:xfrm>
              <a:prstGeom prst="rect">
                <a:avLst/>
              </a:prstGeom>
              <a:blipFill>
                <a:blip r:embed="rId5"/>
                <a:stretch>
                  <a:fillRect l="-1828" t="-46939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50997" y="989211"/>
            <a:ext cx="178548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Desired 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27197" y="3272960"/>
                <a:ext cx="8602740" cy="668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7" y="3272960"/>
                <a:ext cx="8602740" cy="668773"/>
              </a:xfrm>
              <a:prstGeom prst="rect">
                <a:avLst/>
              </a:prstGeom>
              <a:blipFill>
                <a:blip r:embed="rId6"/>
                <a:stretch>
                  <a:fillRect l="-709" t="-153636" b="-20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350997" y="3072967"/>
            <a:ext cx="137031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Naïve</a:t>
            </a:r>
            <a:r>
              <a:rPr lang="en-GB" sz="1700">
                <a:solidFill>
                  <a:srgbClr val="0070C0"/>
                </a:solidFill>
              </a:rPr>
              <a:t> </a:t>
            </a:r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Online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0997" y="3796749"/>
            <a:ext cx="185467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Online 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27197" y="4017245"/>
                <a:ext cx="9600962" cy="668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fName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arg</m:t>
                                      </m:r>
                                      <m:r>
                                        <a:rPr lang="en-US" b="0" i="0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∏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7" y="4017245"/>
                <a:ext cx="9600962" cy="668773"/>
              </a:xfrm>
              <a:prstGeom prst="rect">
                <a:avLst/>
              </a:prstGeom>
              <a:blipFill>
                <a:blip r:embed="rId7"/>
                <a:stretch>
                  <a:fillRect l="-635" t="-153636" b="-20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-19050" y="4861543"/>
            <a:ext cx="1219200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145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62427" y="1"/>
                <a:ext cx="10972323" cy="572799"/>
              </a:xfrm>
            </p:spPr>
            <p:txBody>
              <a:bodyPr vert="horz" lIns="91440" tIns="45720" rIns="91440" bIns="45720" rtlCol="0" anchor="ctr">
                <a:normAutofit fontScale="90000"/>
              </a:bodyPr>
              <a:lstStyle/>
              <a:p>
                <a:pPr algn="ctr"/>
                <a:r>
                  <a:rPr lang="en-GB" sz="3600">
                    <a:solidFill>
                      <a:srgbClr val="BA4691"/>
                    </a:solidFill>
                    <a:latin typeface="Cambria" panose="02040503050406030204" pitchFamily="18" charset="0"/>
                  </a:rPr>
                  <a:t>Plug in normal distributions in place of </a:t>
                </a:r>
                <a14:m>
                  <m:oMath xmlns:m="http://schemas.openxmlformats.org/officeDocument/2006/math">
                    <m:r>
                      <a:rPr lang="en-GB" sz="3600">
                        <a:solidFill>
                          <a:srgbClr val="BA469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3600">
                        <a:solidFill>
                          <a:srgbClr val="BA4691"/>
                        </a:solidFill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endParaRPr lang="en-GB" sz="3600">
                  <a:solidFill>
                    <a:srgbClr val="BA469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2427" y="1"/>
                <a:ext cx="10972323" cy="572799"/>
              </a:xfrm>
              <a:blipFill>
                <a:blip r:embed="rId2"/>
                <a:stretch>
                  <a:fillRect t="-19149" b="-30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381477" y="878307"/>
            <a:ext cx="71173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Batch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9097" y="5057666"/>
            <a:ext cx="89639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Kalman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65297" y="5476398"/>
                <a:ext cx="7008970" cy="352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𝛴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−0.5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𝛴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7" y="5476398"/>
                <a:ext cx="7008970" cy="352084"/>
              </a:xfrm>
              <a:prstGeom prst="rect">
                <a:avLst/>
              </a:prstGeom>
              <a:blipFill>
                <a:blip r:embed="rId3"/>
                <a:stretch>
                  <a:fillRect l="-870" t="-25862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65297" y="1074296"/>
                <a:ext cx="691554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−0.5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−0.5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7" y="1074296"/>
                <a:ext cx="691554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389097" y="1823287"/>
            <a:ext cx="136870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Naïve Online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89097" y="2747094"/>
            <a:ext cx="185467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Online 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65297" y="2208658"/>
                <a:ext cx="5931239" cy="352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7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𝛴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−0.5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𝛴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−0.5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97" y="2208658"/>
                <a:ext cx="5931239" cy="352084"/>
              </a:xfrm>
              <a:prstGeom prst="rect">
                <a:avLst/>
              </a:prstGeom>
              <a:blipFill>
                <a:blip r:embed="rId6"/>
                <a:stretch>
                  <a:fillRect l="-1028" t="-25862" b="-18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27197" y="2985965"/>
                <a:ext cx="8051371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−0.5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b="0" i="1" strike="sngStrike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−0.5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97" y="2985965"/>
                <a:ext cx="8051371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98622" y="5858832"/>
                <a:ext cx="3712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  <m:sub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i="1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endParaRPr lang="en-GB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2" y="5858832"/>
                <a:ext cx="371204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62427" y="3840133"/>
            <a:ext cx="252723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>
                <a:solidFill>
                  <a:srgbClr val="448C6A"/>
                </a:solidFill>
                <a:latin typeface="Cambria" panose="02040503050406030204" pitchFamily="18" charset="0"/>
              </a:rPr>
              <a:t>Robust online mini-batch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0527" y="4079004"/>
                <a:ext cx="10864706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−0.5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−0.5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27" y="4079004"/>
                <a:ext cx="10864706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73184" y="4732687"/>
                <a:ext cx="1618648" cy="539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3184" y="4732687"/>
                <a:ext cx="1618648" cy="5396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46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37" y="177579"/>
            <a:ext cx="10195560" cy="5727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GB" sz="3600">
                <a:solidFill>
                  <a:srgbClr val="BA4691"/>
                </a:solidFill>
                <a:latin typeface="Cambria" panose="02040503050406030204" pitchFamily="18" charset="0"/>
              </a:rPr>
              <a:t>Recursive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2057" y="782361"/>
                <a:ext cx="10080708" cy="1050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lim>
                                  </m:limLow>
                                </m:fName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  <m:r>
                                            <a:rPr lang="en-GB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limLow>
                                    <m:limLow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groupChr>
                                        <m:groupChrPr>
                                          <m:chr m:val="⏟"/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groupChr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sSubSup>
                                                <m:sSubSupPr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d>
                                                    <m:dPr>
                                                      <m:begChr m:val=""/>
                                                      <m:endChr m:val="‖"/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​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‖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sSubSup>
                                                <m:sSubSupPr>
                                                  <m:ctrlP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d>
                                                    <m:dPr>
                                                      <m:begChr m:val=""/>
                                                      <m:endChr m:val="‖"/>
                                                      <m:ctrlPr>
                                                        <a:rPr lang="en-GB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​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GB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groupChr>
                                    </m:e>
                                    <m:lim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 …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lim>
                                  </m:limLow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57" y="782361"/>
                <a:ext cx="10080708" cy="10506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2057" y="1790115"/>
                <a:ext cx="714163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57" y="1790115"/>
                <a:ext cx="7141635" cy="280718"/>
              </a:xfrm>
              <a:prstGeom prst="rect">
                <a:avLst/>
              </a:prstGeom>
              <a:blipFill>
                <a:blip r:embed="rId3"/>
                <a:stretch>
                  <a:fillRect t="-217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2057" y="2136117"/>
                <a:ext cx="27915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denote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57" y="2136117"/>
                <a:ext cx="2791598" cy="369332"/>
              </a:xfrm>
              <a:prstGeom prst="rect">
                <a:avLst/>
              </a:prstGeom>
              <a:blipFill>
                <a:blip r:embed="rId4"/>
                <a:stretch>
                  <a:fillRect l="-17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2057" y="2552648"/>
                <a:ext cx="9371540" cy="469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…=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57" y="2552648"/>
                <a:ext cx="9371540" cy="4693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5187" y="3119195"/>
                <a:ext cx="9033883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Low>
                                <m:limLow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en-GB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0…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e>
                                  </m:groupChr>
                                </m:e>
                                <m:lim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lim>
                              </m:limLow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7" y="3119195"/>
                <a:ext cx="9033883" cy="567463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8927" y="3550652"/>
                <a:ext cx="1892121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7" y="3550652"/>
                <a:ext cx="1892121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4179" y="6257631"/>
                <a:ext cx="9761262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sSubSup>
                                        <m:sSubSupPr>
                                          <m:ctrlP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  <m:sup>
                                          <m:r>
                                            <a:rPr lang="en-GB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(⋅)</m:t>
                              </m:r>
                              <m:sSubSup>
                                <m:sSub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𝑑𝑑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(⋅)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79" y="6257631"/>
                <a:ext cx="9761262" cy="404726"/>
              </a:xfrm>
              <a:prstGeom prst="rect">
                <a:avLst/>
              </a:prstGeom>
              <a:blipFill>
                <a:blip r:embed="rId8"/>
                <a:stretch>
                  <a:fillRect t="-15152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927" y="4237884"/>
                <a:ext cx="5553059" cy="281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0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0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GB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GB" b="0" i="0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0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(−2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Sup>
                        <m:sSubSupPr>
                          <m:ctrlP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>
                  <a:solidFill>
                    <a:srgbClr val="BA469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7" y="4237884"/>
                <a:ext cx="5553059" cy="281744"/>
              </a:xfrm>
              <a:prstGeom prst="rect">
                <a:avLst/>
              </a:prstGeom>
              <a:blipFill>
                <a:blip r:embed="rId9"/>
                <a:stretch>
                  <a:fillRect l="-439" t="-2174" r="-98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2056" y="5126798"/>
                <a:ext cx="714163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…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56" y="5126798"/>
                <a:ext cx="7141635" cy="280718"/>
              </a:xfrm>
              <a:prstGeom prst="rect">
                <a:avLst/>
              </a:prstGeom>
              <a:blipFill>
                <a:blip r:embed="rId10"/>
                <a:stretch>
                  <a:fillRect t="-2174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48482" y="5504792"/>
                <a:ext cx="2725683" cy="375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≡(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482" y="5504792"/>
                <a:ext cx="2725683" cy="375103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29431" y="5866981"/>
                <a:ext cx="27915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/>
                  <a:t>denote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31" y="5866981"/>
                <a:ext cx="2791598" cy="369332"/>
              </a:xfrm>
              <a:prstGeom prst="rect">
                <a:avLst/>
              </a:prstGeom>
              <a:blipFill>
                <a:blip r:embed="rId12"/>
                <a:stretch>
                  <a:fillRect l="-174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5187" y="5504792"/>
                <a:ext cx="2320635" cy="374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≡(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…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7" y="5504792"/>
                <a:ext cx="2320635" cy="374974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518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1197" y="1497268"/>
                <a:ext cx="3765262" cy="2431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b="0"/>
              </a:p>
              <a:p>
                <a:endParaRPr lang="en-GB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1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×…</m:t>
                      </m:r>
                    </m:oMath>
                  </m:oMathPara>
                </a14:m>
                <a:endParaRPr lang="en-GB" sz="140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…×</m:t>
                      </m:r>
                      <m:d>
                        <m:dPr>
                          <m:ctrlP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97" y="1497268"/>
                <a:ext cx="3765262" cy="2431884"/>
              </a:xfrm>
              <a:prstGeom prst="rect">
                <a:avLst/>
              </a:prstGeom>
              <a:blipFill>
                <a:blip r:embed="rId2"/>
                <a:stretch>
                  <a:fillRect l="-11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11897" y="1499929"/>
                <a:ext cx="5669373" cy="2426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>
                  <a:latin typeface="Cambria Math" panose="02040503050406030204" pitchFamily="18" charset="0"/>
                </a:endParaRPr>
              </a:p>
              <a:p>
                <a:pPr algn="ctr"/>
                <a:endParaRPr lang="en-GB" sz="1400" i="1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GB" sz="1400" i="1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solidFill>
                                            <a:schemeClr val="bg1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400" i="1">
                                              <a:solidFill>
                                                <a:schemeClr val="bg1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GB" sz="1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4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4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×…</m:t>
                      </m:r>
                    </m:oMath>
                  </m:oMathPara>
                </a14:m>
                <a:endParaRPr lang="en-GB" sz="1400" i="1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GB" sz="140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…× </m:t>
                    </m:r>
                    <m:sSup>
                      <m:sSupPr>
                        <m:ctrlPr>
                          <a:rPr lang="en-GB" sz="1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1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GB" sz="1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1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GB" sz="1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 i="1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iters</m:t>
                          </m:r>
                        </m:sup>
                      </m:sSubSup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+1/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/>
              </a:p>
              <a:p>
                <a:endParaRPr lang="en-GB" sz="2000" b="0" i="1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97" y="1499929"/>
                <a:ext cx="5669373" cy="2426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733921" y="538263"/>
            <a:ext cx="4199415" cy="57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rgbClr val="BA469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GB"/>
              <a:t>New recursive maximization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931408" y="538263"/>
            <a:ext cx="4481828" cy="57279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2400">
                <a:solidFill>
                  <a:srgbClr val="BA4691"/>
                </a:solidFill>
                <a:latin typeface="Cambria" panose="02040503050406030204" pitchFamily="18" charset="0"/>
              </a:rPr>
              <a:t>Iterated Extended Kalman Filter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0386" y="1190764"/>
            <a:ext cx="109427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036573" y="443513"/>
            <a:ext cx="0" cy="348297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70386" y="443513"/>
            <a:ext cx="109427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70386" y="3926491"/>
            <a:ext cx="1094944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70386" y="443513"/>
            <a:ext cx="0" cy="348297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219827" y="443513"/>
            <a:ext cx="0" cy="348297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839885" y="3679199"/>
                <a:ext cx="2405467" cy="830997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BA4691"/>
                </a:solidFill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320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885" y="3679199"/>
                <a:ext cx="240546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BA469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498748" y="5170670"/>
                <a:ext cx="311694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̆"/>
                        <m:ctrlPr>
                          <a:rPr lang="en-US" i="1" smtClean="0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748" y="5170670"/>
                <a:ext cx="3116944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5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0"/>
            <a:ext cx="9299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02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2478" y="702955"/>
                <a:ext cx="7684732" cy="1872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GB" sz="120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GB" sz="120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120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1200"/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8" y="702955"/>
                <a:ext cx="7684732" cy="1872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2476" y="3578222"/>
                <a:ext cx="7772263" cy="3010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2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2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2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2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200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6" y="3578222"/>
                <a:ext cx="7772263" cy="3010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0354" y="225301"/>
            <a:ext cx="11743902" cy="57279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GB" sz="3600">
                <a:solidFill>
                  <a:srgbClr val="BA4691"/>
                </a:solidFill>
                <a:latin typeface="Cambria" panose="02040503050406030204" pitchFamily="18" charset="0"/>
              </a:rPr>
              <a:t>Iterated Extended Kalman Filter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10353" y="3169515"/>
            <a:ext cx="11792671" cy="57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600">
                <a:solidFill>
                  <a:srgbClr val="BA469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GB"/>
              <a:t>New recursive maximization</a:t>
            </a:r>
          </a:p>
        </p:txBody>
      </p:sp>
    </p:spTree>
    <p:extLst>
      <p:ext uri="{BB962C8B-B14F-4D97-AF65-F5344CB8AC3E}">
        <p14:creationId xmlns:p14="http://schemas.microsoft.com/office/powerpoint/2010/main" val="1541674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2478" y="702955"/>
                <a:ext cx="7684732" cy="1872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0.5 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GB" sz="120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r>
                  <a:rPr lang="en-GB" sz="120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120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1200"/>
                  <a:t> 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8" y="702955"/>
                <a:ext cx="7684732" cy="1872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32476" y="3578222"/>
                <a:ext cx="7772263" cy="3010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b="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2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2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12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2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1200" i="1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d>
                        <m:dPr>
                          <m:ctrlPr>
                            <a:rPr lang="en-GB" sz="12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2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GB" sz="12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1200">
                  <a:solidFill>
                    <a:srgbClr val="CC0099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6" y="3578222"/>
                <a:ext cx="7772263" cy="3010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0354" y="225301"/>
            <a:ext cx="7604653" cy="572799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BA4691"/>
                </a:solidFill>
                <a:latin typeface="Cambria" panose="02040503050406030204" pitchFamily="18" charset="0"/>
              </a:rPr>
              <a:t>Experiments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8886" b="1737"/>
          <a:stretch/>
        </p:blipFill>
        <p:spPr>
          <a:xfrm>
            <a:off x="8253930" y="225301"/>
            <a:ext cx="3733577" cy="20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18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5577" y="3522869"/>
                <a:ext cx="448206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7" y="3522869"/>
                <a:ext cx="4482061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5578" y="415216"/>
                <a:ext cx="3750899" cy="5350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8" y="415216"/>
                <a:ext cx="3750899" cy="535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75578" y="1160894"/>
                <a:ext cx="2491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8" y="1160894"/>
                <a:ext cx="2491131" cy="276999"/>
              </a:xfrm>
              <a:prstGeom prst="rect">
                <a:avLst/>
              </a:prstGeom>
              <a:blipFill>
                <a:blip r:embed="rId4"/>
                <a:stretch>
                  <a:fillRect l="-1711" t="-2174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86051" y="3356894"/>
            <a:ext cx="4805049" cy="319630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86051" y="195416"/>
            <a:ext cx="4805049" cy="284305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28828" y="372613"/>
                <a:ext cx="3855864" cy="1836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GB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 smtClean="0">
                                                  <a:solidFill>
                                                    <a:srgbClr val="CC00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rgbClr val="CC00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rgbClr val="CC00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rgbClr val="CC009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…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i="1" smtClean="0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solidFill>
                                                <a:srgbClr val="CC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828" y="372613"/>
                <a:ext cx="3855864" cy="1836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7139302" y="201455"/>
            <a:ext cx="4709798" cy="2843059"/>
          </a:xfrm>
          <a:prstGeom prst="rect">
            <a:avLst/>
          </a:prstGeom>
          <a:noFill/>
          <a:ln w="38100">
            <a:solidFill>
              <a:srgbClr val="BA46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C009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228828" y="2429632"/>
                <a:ext cx="3740704" cy="2817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828" y="2429632"/>
                <a:ext cx="3740704" cy="281744"/>
              </a:xfrm>
              <a:prstGeom prst="rect">
                <a:avLst/>
              </a:prstGeom>
              <a:blipFill>
                <a:blip r:embed="rId6"/>
                <a:stretch>
                  <a:fillRect l="-1142" t="-21739" r="-3589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75578" y="1679330"/>
                <a:ext cx="4384277" cy="30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8" y="1679330"/>
                <a:ext cx="4384277" cy="309124"/>
              </a:xfrm>
              <a:prstGeom prst="rect">
                <a:avLst/>
              </a:prstGeom>
              <a:blipFill>
                <a:blip r:embed="rId7"/>
                <a:stretch>
                  <a:fillRect l="-695" t="-13725" r="-3060" b="-2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5578" y="2166924"/>
                <a:ext cx="3747501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8" y="2166924"/>
                <a:ext cx="3747501" cy="308802"/>
              </a:xfrm>
              <a:prstGeom prst="rect">
                <a:avLst/>
              </a:prstGeom>
              <a:blipFill>
                <a:blip r:embed="rId8"/>
                <a:stretch>
                  <a:fillRect l="-976" t="-13725" r="-325" b="-2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5578" y="4583157"/>
                <a:ext cx="24911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8" y="4583157"/>
                <a:ext cx="2491131" cy="276999"/>
              </a:xfrm>
              <a:prstGeom prst="rect">
                <a:avLst/>
              </a:prstGeom>
              <a:blipFill>
                <a:blip r:embed="rId9"/>
                <a:stretch>
                  <a:fillRect l="-1711" t="-24444" r="-562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5578" y="5098886"/>
                <a:ext cx="4384277" cy="30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8" y="5098886"/>
                <a:ext cx="4384277" cy="309124"/>
              </a:xfrm>
              <a:prstGeom prst="rect">
                <a:avLst/>
              </a:prstGeom>
              <a:blipFill>
                <a:blip r:embed="rId10"/>
                <a:stretch>
                  <a:fillRect l="-695" t="-13725" r="-3060" b="-2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5577" y="5651913"/>
                <a:ext cx="10155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77" y="5651913"/>
                <a:ext cx="1015534" cy="276999"/>
              </a:xfrm>
              <a:prstGeom prst="rect">
                <a:avLst/>
              </a:prstGeom>
              <a:blipFill>
                <a:blip r:embed="rId11"/>
                <a:stretch>
                  <a:fillRect l="-4790" t="-2174" r="-5389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23750" y="3522869"/>
                <a:ext cx="4482061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𝐽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50" y="3522869"/>
                <a:ext cx="4482061" cy="8803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234224" y="3356894"/>
            <a:ext cx="6614876" cy="319630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323751" y="4583157"/>
                <a:ext cx="44394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51" y="4583157"/>
                <a:ext cx="4439485" cy="276999"/>
              </a:xfrm>
              <a:prstGeom prst="rect">
                <a:avLst/>
              </a:prstGeom>
              <a:blipFill>
                <a:blip r:embed="rId13"/>
                <a:stretch>
                  <a:fillRect l="-686" t="-24444" r="-2881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23750" y="5058509"/>
                <a:ext cx="5446235" cy="61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/>
                  <a:t> </a:t>
                </a:r>
              </a:p>
              <a:p>
                <a:r>
                  <a:rPr lang="en-GB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bSup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bSup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50" y="5058509"/>
                <a:ext cx="5446235" cy="618246"/>
              </a:xfrm>
              <a:prstGeom prst="rect">
                <a:avLst/>
              </a:prstGeom>
              <a:blipFill>
                <a:blip r:embed="rId14"/>
                <a:stretch>
                  <a:fillRect l="-1454" t="-7921" b="-11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323750" y="5932018"/>
                <a:ext cx="4151457" cy="308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trike="sngStrike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50" y="5932018"/>
                <a:ext cx="4151457" cy="308802"/>
              </a:xfrm>
              <a:prstGeom prst="rect">
                <a:avLst/>
              </a:prstGeom>
              <a:blipFill>
                <a:blip r:embed="rId15"/>
                <a:stretch>
                  <a:fillRect l="-881" t="-13725" r="-294" b="-2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 rot="19686101">
            <a:off x="9867069" y="4530655"/>
            <a:ext cx="15186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>
                <a:solidFill>
                  <a:srgbClr val="BA4691"/>
                </a:solidFill>
                <a:latin typeface="Cambria" panose="02040503050406030204" pitchFamily="18" charset="0"/>
              </a:rPr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4049074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632" y="42672"/>
            <a:ext cx="1196644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Iteratively reweighted least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3296" y="1085669"/>
                <a:ext cx="3901440" cy="5535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700" b="0" dirty="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Original problem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600" b="0" dirty="0"/>
              </a:p>
              <a:p>
                <a:r>
                  <a:rPr lang="en-US" sz="1700" dirty="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Robust version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3D837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160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3D8377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den>
                          </m:f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3D837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1600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=0  (∗)</m:t>
                      </m:r>
                    </m:oMath>
                  </m:oMathPara>
                </a14:m>
                <a:endParaRPr lang="en-US" sz="1600" dirty="0">
                  <a:solidFill>
                    <a:srgbClr val="BA4691"/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600" dirty="0">
                  <a:solidFill>
                    <a:srgbClr val="448C6A"/>
                  </a:solidFill>
                  <a:latin typeface="Cambria Math" panose="02040503050406030204" pitchFamily="18" charset="0"/>
                </a:endParaRP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6" y="1085669"/>
                <a:ext cx="3901440" cy="5535041"/>
              </a:xfrm>
              <a:prstGeom prst="rect">
                <a:avLst/>
              </a:prstGeom>
              <a:blipFill>
                <a:blip r:embed="rId2"/>
                <a:stretch>
                  <a:fillRect l="-3281" t="-1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10784" y="1004278"/>
                <a:ext cx="3840480" cy="1822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The system (*) is solving the problem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1600">
                  <a:solidFill>
                    <a:srgbClr val="448C6A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>
                    <a:solidFill>
                      <a:schemeClr val="bg1">
                        <a:lumMod val="50000"/>
                      </a:schemeClr>
                    </a:solidFill>
                  </a:rPr>
                  <a:t>since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784" y="1004278"/>
                <a:ext cx="3840480" cy="1822487"/>
              </a:xfrm>
              <a:prstGeom prst="rect">
                <a:avLst/>
              </a:prstGeom>
              <a:blipFill>
                <a:blip r:embed="rId3"/>
                <a:stretch>
                  <a:fillRect l="-794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07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8" t="2552" b="3510"/>
          <a:stretch/>
        </p:blipFill>
        <p:spPr>
          <a:xfrm>
            <a:off x="1560903" y="866366"/>
            <a:ext cx="9051903" cy="58387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632" y="42672"/>
            <a:ext cx="1196644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Square-rooting the kernel</a:t>
            </a:r>
          </a:p>
        </p:txBody>
      </p:sp>
    </p:spTree>
    <p:extLst>
      <p:ext uri="{BB962C8B-B14F-4D97-AF65-F5344CB8AC3E}">
        <p14:creationId xmlns:p14="http://schemas.microsoft.com/office/powerpoint/2010/main" val="73707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35388" y="1545726"/>
                <a:ext cx="8539101" cy="4307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func>
                    </m:oMath>
                  </m:oMathPara>
                </a14:m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70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prior: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?)</m:t>
                      </m:r>
                    </m:oMath>
                  </m:oMathPara>
                </a14:m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70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posterior:</a:t>
                </a:r>
                <a:r>
                  <a:rPr lang="en-US" sz="1700" i="1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6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acc>
                        <m:accPr>
                          <m:chr m:val="̂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?)</m:t>
                      </m:r>
                    </m:oMath>
                  </m:oMathPara>
                </a14:m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GB" sz="16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88" y="1545726"/>
                <a:ext cx="8539101" cy="4307589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03632" y="42672"/>
            <a:ext cx="1196644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General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582996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01002" y="654262"/>
                <a:ext cx="10683265" cy="37446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b="0">
                  <a:solidFill>
                    <a:srgbClr val="92929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40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sz="1400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400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1400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400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400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1400" b="0">
                  <a:solidFill>
                    <a:srgbClr val="92929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40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400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400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4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𝜕𝜕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4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b="0">
                  <a:solidFill>
                    <a:srgbClr val="92929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b="0">
                  <a:solidFill>
                    <a:srgbClr val="92929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14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400" b="0">
                  <a:solidFill>
                    <a:srgbClr val="92929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sz="1400" b="0">
                  <a:solidFill>
                    <a:srgbClr val="92929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>
                  <a:solidFill>
                    <a:srgbClr val="929292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 b="0" i="0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400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400" b="0" i="0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eqArr>
                                    <m:eqArrPr>
                                      <m:ctrlPr>
                                        <a:rPr lang="en-GB" sz="14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GB" sz="14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sz="14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14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sz="14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eqAr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sz="1400" b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02" y="654262"/>
                <a:ext cx="10683265" cy="37446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4835" y="0"/>
            <a:ext cx="10515600" cy="535644"/>
          </a:xfrm>
        </p:spPr>
        <p:txBody>
          <a:bodyPr>
            <a:noAutofit/>
          </a:bodyPr>
          <a:lstStyle/>
          <a:p>
            <a:pPr algn="ctr"/>
            <a:r>
              <a:rPr lang="en-GB" sz="3400">
                <a:solidFill>
                  <a:srgbClr val="BA4691"/>
                </a:solidFill>
                <a:latin typeface="Cambria" panose="02040503050406030204" pitchFamily="18" charset="0"/>
              </a:rPr>
              <a:t>Batch of two, quadratic expansion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1461" y="4517559"/>
                <a:ext cx="10982346" cy="1629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𝜕𝜕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b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̆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eqArr>
                                    <m:eqArr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GB" sz="14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61" y="4517559"/>
                <a:ext cx="10982346" cy="1629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417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8632" y="979153"/>
                <a:ext cx="8091702" cy="5302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>
                    <a:latin typeface="Cambria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latin typeface="Cambria" panose="02040503050406030204" pitchFamily="18" charset="0"/>
                  </a:rPr>
                  <a:t> – likelihood of the data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latin typeface="Cambria" panose="02040503050406030204" pitchFamily="18" charset="0"/>
                  </a:rPr>
                  <a:t> – prior on the parameters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600">
                    <a:latin typeface="Cambria" panose="02040503050406030204" pitchFamily="18" charset="0"/>
                  </a:rPr>
                  <a:t> </a:t>
                </a:r>
              </a:p>
              <a:p>
                <a:endParaRPr lang="en-US" sz="1600">
                  <a:latin typeface="Cambria" panose="02040503050406030204" pitchFamily="18" charset="0"/>
                </a:endParaRPr>
              </a:p>
              <a:p>
                <a:r>
                  <a:rPr lang="en-US" sz="160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Second order Taylor series expansion about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448C6A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solidFill>
                          <a:srgbClr val="448C6A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1600">
                  <a:latin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−1/2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>
                    <a:latin typeface="Cambria" panose="02040503050406030204" pitchFamily="18" charset="0"/>
                  </a:rPr>
                  <a:t> </a:t>
                </a:r>
              </a:p>
              <a:p>
                <a:r>
                  <a:rPr lang="en-US" sz="1600">
                    <a:latin typeface="Cambria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600">
                    <a:latin typeface="Cambria" panose="02040503050406030204" pitchFamily="18" charset="0"/>
                  </a:rPr>
                  <a:t> is an extremum,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b="0">
                    <a:latin typeface="Cambria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latin typeface="Cambria" panose="02040503050406030204" pitchFamily="18" charset="0"/>
                  </a:rPr>
                  <a:t> – positive definite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6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−1/2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fr-CH" sz="1600">
                    <a:solidFill>
                      <a:schemeClr val="bg1">
                        <a:lumMod val="65000"/>
                      </a:schemeClr>
                    </a:solidFill>
                    <a:latin typeface="Cambria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)≈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func>
                      <m:func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−1/2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fr-CH" sz="1600">
                    <a:latin typeface="Cambria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𝜃𝜃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fr-CH" sz="1600">
                    <a:latin typeface="Cambria" panose="02040503050406030204" pitchFamily="18" charset="0"/>
                  </a:rPr>
                  <a:t> </a:t>
                </a:r>
              </a:p>
              <a:p>
                <a:endParaRPr lang="en-US" sz="1600">
                  <a:latin typeface="Cambria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𝜃𝜃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𝜃𝜃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fr-CH" sz="1600">
                    <a:latin typeface="Cambria" panose="02040503050406030204" pitchFamily="18" charset="0"/>
                  </a:rPr>
                  <a:t> </a:t>
                </a:r>
              </a:p>
              <a:p>
                <a:r>
                  <a:rPr lang="en-US" sz="160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So,  the posterior 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𝜃𝜃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fr-CH" sz="1600">
                    <a:latin typeface="Cambria" panose="02040503050406030204" pitchFamily="18" charset="0"/>
                  </a:rPr>
                  <a:t> and </a:t>
                </a:r>
                <a:r>
                  <a:rPr lang="fr-CH" sz="1600" err="1">
                    <a:latin typeface="Cambria" panose="02040503050406030204" pitchFamily="18" charset="0"/>
                  </a:rPr>
                  <a:t>we</a:t>
                </a:r>
                <a:r>
                  <a:rPr lang="fr-CH" sz="1600">
                    <a:latin typeface="Cambria" panose="02040503050406030204" pitchFamily="18" charset="0"/>
                  </a:rPr>
                  <a:t> already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𝜃𝜃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fr-CH" sz="1600">
                    <a:latin typeface="Cambria" panose="02040503050406030204" pitchFamily="18" charset="0"/>
                  </a:rPr>
                  <a:t> </a:t>
                </a:r>
                <a:r>
                  <a:rPr lang="fr-CH" sz="1600" err="1">
                    <a:latin typeface="Cambria" panose="02040503050406030204" pitchFamily="18" charset="0"/>
                  </a:rPr>
                  <a:t>from</a:t>
                </a:r>
                <a:r>
                  <a:rPr lang="fr-CH" sz="1600">
                    <a:latin typeface="Cambria" panose="02040503050406030204" pitchFamily="18" charset="0"/>
                  </a:rPr>
                  <a:t> the last </a:t>
                </a:r>
                <a:r>
                  <a:rPr lang="fr-CH" sz="1600" err="1">
                    <a:latin typeface="Cambria" panose="02040503050406030204" pitchFamily="18" charset="0"/>
                  </a:rPr>
                  <a:t>step</a:t>
                </a:r>
                <a:r>
                  <a:rPr lang="fr-CH" sz="1600">
                    <a:latin typeface="Cambria" panose="02040503050406030204" pitchFamily="18" charset="0"/>
                  </a:rPr>
                  <a:t> of </a:t>
                </a:r>
                <a:r>
                  <a:rPr lang="fr-CH" sz="1600" err="1">
                    <a:latin typeface="Cambria" panose="02040503050406030204" pitchFamily="18" charset="0"/>
                  </a:rPr>
                  <a:t>optimization</a:t>
                </a:r>
                <a:endParaRPr lang="fr-CH" sz="1600">
                  <a:latin typeface="Cambria" panose="02040503050406030204" pitchFamily="18" charset="0"/>
                </a:endParaRPr>
              </a:p>
              <a:p>
                <a:r>
                  <a:rPr lang="en-US" sz="1600">
                    <a:latin typeface="Cambria" panose="02040503050406030204" pitchFamily="18" charset="0"/>
                  </a:rPr>
                  <a:t> </a:t>
                </a:r>
                <a:endParaRPr lang="fr-CH" sz="1600">
                  <a:latin typeface="Cambria" panose="02040503050406030204" pitchFamily="18" charset="0"/>
                </a:endParaRPr>
              </a:p>
              <a:p>
                <a:endParaRPr lang="fr-CH" sz="160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32" y="979153"/>
                <a:ext cx="8091702" cy="5302734"/>
              </a:xfrm>
              <a:prstGeom prst="rect">
                <a:avLst/>
              </a:prstGeom>
              <a:blipFill>
                <a:blip r:embed="rId2"/>
                <a:stretch>
                  <a:fillRect l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18632" y="0"/>
            <a:ext cx="1123199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Laplace Approximation to Posterior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75370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2003" y="500769"/>
                <a:ext cx="8698067" cy="6300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200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GB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200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2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200" b="0" i="1">
                  <a:latin typeface="Cambria Math" panose="02040503050406030204" pitchFamily="18" charset="0"/>
                </a:endParaRPr>
              </a:p>
              <a:p>
                <a:endParaRPr lang="en-US" sz="1400" b="0" i="1">
                  <a:latin typeface="Cambria Math" panose="02040503050406030204" pitchFamily="18" charset="0"/>
                </a:endParaRPr>
              </a:p>
              <a:p>
                <a:r>
                  <a:rPr lang="en-US" sz="1400" b="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Laplace approximation of posterior distribution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448C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rgbClr val="448C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448C6A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448C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0">
                  <a:solidFill>
                    <a:srgbClr val="448C6A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2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sz="1200" i="1" smtClean="0">
                                <a:solidFill>
                                  <a:srgbClr val="774B85"/>
                                </a:solidFill>
                                <a:latin typeface="Cambria Math" panose="02040503050406030204" pitchFamily="18" charset="0"/>
                              </a:rPr>
                              <m:t>𝑑𝐸</m:t>
                            </m:r>
                            <m:d>
                              <m:dPr>
                                <m:ctrlPr>
                                  <a:rPr lang="en-GB" sz="1200" i="1">
                                    <a:solidFill>
                                      <a:srgbClr val="774B8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sz="1200" i="1">
                                    <a:solidFill>
                                      <a:srgbClr val="774B8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GB" sz="1200" i="1">
                                    <a:solidFill>
                                      <a:srgbClr val="774B8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1200" i="1">
                                    <a:solidFill>
                                      <a:srgbClr val="774B85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lim>
                    </m:limLow>
                    <m:r>
                      <a:rPr lang="en-GB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1/2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200" i="1">
                        <a:latin typeface="Cambria Math" panose="02040503050406030204" pitchFamily="18" charset="0"/>
                      </a:rPr>
                      <m:t>𝑑𝑑𝐸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1200" b="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US" sz="1200" b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2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ad>
                              <m:radPr>
                                <m:degHide m:val="on"/>
                                <m:ctrlPr>
                                  <a:rPr lang="en-US" sz="1200" b="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unc>
                                  <m:funcPr>
                                    <m:ctrlPr>
                                      <a:rPr lang="en-US" sz="1200" b="0" i="1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 b="0" i="0" smtClean="0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det</m:t>
                                    </m:r>
                                  </m:fName>
                                  <m:e>
                                    <m:r>
                                      <a:rPr lang="en-US" sz="12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𝑑𝑑𝐸</m:t>
                                    </m:r>
                                    <m:d>
                                      <m:dPr>
                                        <m:ctrlPr>
                                          <a:rPr lang="en-GB" sz="12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2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GB" sz="1200" i="1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bg1">
                                                        <a:lumMod val="65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schemeClr val="bg1">
                                                    <a:lumMod val="6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rad>
                          </m:e>
                        </m:d>
                      </m:e>
                      <m:sup>
                        <m: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b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acc>
                          <m:accPr>
                            <m:chr m:val="̆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̆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f>
                      <m:f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den>
                    </m:f>
                    <m:limLow>
                      <m:limLowPr>
                        <m:ctrlP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2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func>
                              <m:funcPr>
                                <m:ctrlPr>
                                  <a:rPr lang="en-US" sz="1200" b="0" i="1" smtClean="0">
                                    <a:solidFill>
                                      <a:srgbClr val="774B8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200" b="0" i="1" smtClean="0">
                                    <a:solidFill>
                                      <a:srgbClr val="774B85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1200" b="0" i="0" smtClean="0">
                                    <a:solidFill>
                                      <a:srgbClr val="774B85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b="0" i="0" smtClean="0">
                                    <a:solidFill>
                                      <a:srgbClr val="774B85"/>
                                    </a:solidFill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−1/2</m:t>
                                    </m:r>
                                    <m:sSup>
                                      <m:sSupPr>
                                        <m:ctrlPr>
                                          <a:rPr lang="en-GB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1200" i="1">
                                                <a:solidFill>
                                                  <a:srgbClr val="774B8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774B8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774B85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en-GB" sz="1200" i="1">
                                                <a:solidFill>
                                                  <a:srgbClr val="774B8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774B8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solidFill>
                                                          <a:srgbClr val="774B85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1200" i="1">
                                                                  <a:solidFill>
                                                                    <a:srgbClr val="774B85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1200" i="1">
                                                                  <a:solidFill>
                                                                    <a:srgbClr val="774B85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acc>
                                                            <m:accPr>
                                                              <m:chr m:val="̂"/>
                                                              <m:ctrlPr>
                                                                <a:rPr lang="en-US" sz="1200" i="1">
                                                                  <a:solidFill>
                                                                    <a:srgbClr val="774B85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accPr>
                                                            <m:e>
                                                              <m:r>
                                                                <a:rPr lang="en-US" sz="1200" i="1">
                                                                  <a:solidFill>
                                                                    <a:srgbClr val="774B85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</m:acc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r>
                                      <a:rPr lang="en-US" sz="1200" i="1">
                                        <a:solidFill>
                                          <a:srgbClr val="774B8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𝑑𝑑𝐸</m:t>
                                    </m:r>
                                    <m:d>
                                      <m:dPr>
                                        <m:ctrlPr>
                                          <a:rPr lang="en-GB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200" i="1">
                                                <a:solidFill>
                                                  <a:srgbClr val="774B8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GB" sz="1200" i="1">
                                                    <a:solidFill>
                                                      <a:srgbClr val="774B8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1200" i="1">
                                                    <a:solidFill>
                                                      <a:srgbClr val="774B8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srgbClr val="774B8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200" i="1">
                                                <a:solidFill>
                                                  <a:srgbClr val="774B8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solidFill>
                                                  <a:srgbClr val="774B8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774B8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rgbClr val="774B8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solidFill>
                                                  <a:srgbClr val="774B8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GB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solidFill>
                                                  <a:srgbClr val="774B8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774B8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d>
                                        <m:r>
                                          <a:rPr lang="en-GB" sz="1200" i="1">
                                            <a:solidFill>
                                              <a:srgbClr val="774B8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sz="1200" i="1">
                                                <a:solidFill>
                                                  <a:srgbClr val="774B85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1200" i="1">
                                                    <a:solidFill>
                                                      <a:srgbClr val="774B85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groupChr>
                      </m:e>
                      <m:lim>
                        <m: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sz="12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</m:oMath>
                </a14:m>
                <a:r>
                  <a:rPr lang="en-US" sz="1200" b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limLow>
                        <m:limLow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200" b="0" i="1" smtClean="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func>
                                <m:funcPr>
                                  <m:ctrlPr>
                                    <a:rPr lang="en-US" sz="1200" i="1" smtClean="0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GB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GB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GB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GB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lim>
                      </m:limLow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𝑑𝑑𝐸</m:t>
                                  </m:r>
                                  <m:d>
                                    <m:d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200" b="0" i="1">
                  <a:latin typeface="Cambria Math" panose="02040503050406030204" pitchFamily="18" charset="0"/>
                </a:endParaRPr>
              </a:p>
              <a:p>
                <a:endParaRPr lang="en-GB" sz="1200">
                  <a:latin typeface="Cambria Math" panose="02040503050406030204" pitchFamily="18" charset="0"/>
                </a:endParaRPr>
              </a:p>
              <a:p>
                <a:r>
                  <a:rPr lang="en-GB" sz="140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Laplace approximation of marginal posterior distribution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448C6A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i="1">
                        <a:solidFill>
                          <a:srgbClr val="448C6A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solidFill>
                              <a:srgbClr val="448C6A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solidFill>
                          <a:srgbClr val="448C6A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2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/>
                  <a:t> </a:t>
                </a: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̆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sz="1200" i="1">
                  <a:solidFill>
                    <a:srgbClr val="BA469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𝑑𝑑𝐸</m:t>
                            </m:r>
                            <m:sSup>
                              <m:sSupPr>
                                <m:ctrlP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2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sz="1200" i="1">
                    <a:solidFill>
                      <a:srgbClr val="BA469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𝑑𝑑𝐸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𝑑𝑑𝐸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p>
                                  <m:s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GB" sz="12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200">
                  <a:latin typeface="Cambria Math" panose="02040503050406030204" pitchFamily="18" charset="0"/>
                </a:endParaRPr>
              </a:p>
              <a:p>
                <a:endParaRPr lang="en-US" sz="1200" i="1">
                  <a:solidFill>
                    <a:srgbClr val="BA469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𝑑𝑑𝐸</m:t>
                            </m:r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GB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GB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p>
                              <m:sSupPr>
                                <m:ctrlP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1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GB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200" i="1">
                    <a:solidFill>
                      <a:srgbClr val="9B9B9B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1200" b="0" i="1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GB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acc>
                        <m:accPr>
                          <m:chr m:val="̆"/>
                          <m:ctrlPr>
                            <a:rPr lang="en-US" sz="1200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120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i="1">
                  <a:solidFill>
                    <a:srgbClr val="BA469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limUpp>
                        <m:limUpp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1200" b="0" i="1" smtClean="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groupChr>
                        </m:e>
                        <m:lim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𝑐𝑜𝑛𝑠𝑡</m:t>
                          </m:r>
                        </m:lim>
                      </m:limUpp>
                    </m:oMath>
                  </m:oMathPara>
                </a14:m>
                <a:endParaRPr lang="en-GB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03" y="500769"/>
                <a:ext cx="8698067" cy="6300571"/>
              </a:xfrm>
              <a:prstGeom prst="rect">
                <a:avLst/>
              </a:prstGeom>
              <a:blipFill>
                <a:blip r:embed="rId2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0" y="-36055"/>
            <a:ext cx="12129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BA4691"/>
                </a:solidFill>
                <a:latin typeface="Cambria" panose="02040503050406030204" pitchFamily="18" charset="0"/>
              </a:rPr>
              <a:t>Quadratic-two derivation</a:t>
            </a:r>
          </a:p>
        </p:txBody>
      </p:sp>
    </p:spTree>
    <p:extLst>
      <p:ext uri="{BB962C8B-B14F-4D97-AF65-F5344CB8AC3E}">
        <p14:creationId xmlns:p14="http://schemas.microsoft.com/office/powerpoint/2010/main" val="3057621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7204" y="4072128"/>
                <a:ext cx="4673372" cy="2302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Joint Distribution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1400" dirty="0">
                  <a:solidFill>
                    <a:srgbClr val="448C6A"/>
                  </a:solidFill>
                  <a:latin typeface="Cambria" panose="02040503050406030204" pitchFamily="18" charset="0"/>
                </a:endParaRPr>
              </a:p>
              <a:p>
                <a:r>
                  <a:rPr lang="en-US" sz="1400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Marginal distribution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nary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endParaRPr lang="en-US" sz="1400" dirty="0"/>
              </a:p>
              <a:p>
                <a:r>
                  <a:rPr lang="en-US" sz="1400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Conditional distribution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04" y="4072128"/>
                <a:ext cx="4673372" cy="2302040"/>
              </a:xfrm>
              <a:prstGeom prst="rect">
                <a:avLst/>
              </a:prstGeom>
              <a:blipFill>
                <a:blip r:embed="rId2"/>
                <a:stretch>
                  <a:fillRect l="-2347" t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70576" y="1162862"/>
                <a:ext cx="6065520" cy="37816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rgbClr val="BA4691"/>
                    </a:solidFill>
                    <a:latin typeface="Cambria" panose="02040503050406030204" pitchFamily="18" charset="0"/>
                  </a:rPr>
                  <a:t>Laplace approximation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i="1" dirty="0"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["/>
                        <m:endChr m:val="]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p>
                                        <m:sSup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b="0" i="1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sz="1400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Laplace approximation of joint distribution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sz="1400" b="0" i="1" dirty="0">
                    <a:ea typeface="Cambria Math" panose="02040503050406030204" pitchFamily="18" charset="0"/>
                  </a:rPr>
                  <a:t> </a:t>
                </a:r>
              </a:p>
              <a:p>
                <a:endParaRPr lang="en-US" sz="1400" dirty="0"/>
              </a:p>
              <a:p>
                <a:r>
                  <a:rPr lang="en-US" sz="1400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Laplace approximation of marginal distribution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1400" i="1" smtClean="0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1400" i="1">
                                    <a:solidFill>
                                      <a:srgbClr val="BA469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rgbClr val="BA469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GB" sz="1400" i="1">
                                    <a:solidFill>
                                      <a:srgbClr val="BA469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BA469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GB" sz="1400" i="1">
                                        <a:solidFill>
                                          <a:srgbClr val="BA469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rgbClr val="BA469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sz="1400" i="1">
                                        <a:solidFill>
                                          <a:srgbClr val="BA469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rgbClr val="BA469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GB" sz="14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r>
                  <a:rPr lang="en-US" sz="1200" b="1" dirty="0">
                    <a:solidFill>
                      <a:srgbClr val="BA4691"/>
                    </a:solidFill>
                    <a:latin typeface="Cambria" panose="02040503050406030204" pitchFamily="18" charset="0"/>
                  </a:rPr>
                  <a:t>?</a:t>
                </a:r>
                <a:r>
                  <a:rPr lang="en-US" sz="1200" b="1" dirty="0">
                    <a:solidFill>
                      <a:srgbClr val="929292"/>
                    </a:solidFill>
                    <a:latin typeface="Cambria" panose="02040503050406030204" pitchFamily="18" charset="0"/>
                  </a:rPr>
                  <a:t> This posterior is obtained by marginalizing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200" dirty="0">
                  <a:latin typeface="Cambria" panose="02040503050406030204" pitchFamily="18" charset="0"/>
                </a:endParaRPr>
              </a:p>
              <a:p>
                <a:endParaRPr lang="en-US" sz="1400" dirty="0">
                  <a:solidFill>
                    <a:srgbClr val="448C6A"/>
                  </a:solidFill>
                </a:endParaRPr>
              </a:p>
              <a:p>
                <a:r>
                  <a:rPr lang="en-US" sz="1400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Laplace approximation of conditional distribution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sz="1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 smtClean="0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r>
                  <a:rPr lang="en-US" sz="1200" b="1" dirty="0">
                    <a:solidFill>
                      <a:srgbClr val="BA4691"/>
                    </a:solidFill>
                    <a:latin typeface="Cambria" panose="02040503050406030204" pitchFamily="18" charset="0"/>
                  </a:rPr>
                  <a:t>? </a:t>
                </a:r>
                <a:r>
                  <a:rPr lang="en-US" sz="1200" b="1" dirty="0">
                    <a:solidFill>
                      <a:srgbClr val="929292"/>
                    </a:solidFill>
                    <a:latin typeface="Cambria" panose="02040503050406030204" pitchFamily="18" charset="0"/>
                  </a:rPr>
                  <a:t>This posterior is obtained by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1200" b="1" dirty="0">
                    <a:solidFill>
                      <a:srgbClr val="929292"/>
                    </a:solidFill>
                    <a:latin typeface="Cambria" panose="02040503050406030204" pitchFamily="18" charset="0"/>
                  </a:rPr>
                  <a:t>, since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200" b="1">
                        <a:solidFill>
                          <a:srgbClr val="92929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1" i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b="1" i="1">
                                <a:solidFill>
                                  <a:srgbClr val="92929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>
                                <a:solidFill>
                                  <a:srgbClr val="92929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b="1">
                            <a:solidFill>
                              <a:srgbClr val="92929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200" b="1" dirty="0">
                  <a:solidFill>
                    <a:srgbClr val="BA4691"/>
                  </a:solidFill>
                  <a:latin typeface="Cambria" panose="02040503050406030204" pitchFamily="18" charset="0"/>
                </a:endParaRPr>
              </a:p>
              <a:p>
                <a:r>
                  <a:rPr lang="en-US" sz="1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576" y="1162862"/>
                <a:ext cx="6065520" cy="3781613"/>
              </a:xfrm>
              <a:prstGeom prst="rect">
                <a:avLst/>
              </a:prstGeom>
              <a:blipFill>
                <a:blip r:embed="rId3"/>
                <a:stretch>
                  <a:fillRect l="-1809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04" y="1162862"/>
            <a:ext cx="3654198" cy="26351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71395" y="42672"/>
            <a:ext cx="634539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Maximization vs. Marginalization</a:t>
            </a:r>
          </a:p>
        </p:txBody>
      </p:sp>
    </p:spTree>
    <p:extLst>
      <p:ext uri="{BB962C8B-B14F-4D97-AF65-F5344CB8AC3E}">
        <p14:creationId xmlns:p14="http://schemas.microsoft.com/office/powerpoint/2010/main" val="44154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22074" y="3507280"/>
                <a:ext cx="2611099" cy="3026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2000" b="1"/>
                  <a:t>Constant </a:t>
                </a:r>
                <a:endParaRPr lang="en-GB" sz="2000" b="1" i="1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/>
                  <a:t>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000"/>
              </a:p>
              <a:p>
                <a:pPr algn="ctr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20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2000" b="0"/>
              </a:p>
              <a:p>
                <a:pPr algn="ctr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Measurement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74" y="3507280"/>
                <a:ext cx="2611099" cy="3026470"/>
              </a:xfrm>
              <a:prstGeom prst="rect">
                <a:avLst/>
              </a:prstGeom>
              <a:blipFill>
                <a:blip r:embed="rId2"/>
                <a:stretch>
                  <a:fillRect l="-699" t="-2616" r="-4196" b="-10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77" y="166281"/>
            <a:ext cx="3502495" cy="32785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872" y="195388"/>
            <a:ext cx="3619066" cy="3189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912896" y="3507280"/>
                <a:ext cx="3751027" cy="3051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2000" b="1"/>
                  <a:t>Hand Tracking</a:t>
                </a:r>
                <a14:m>
                  <m:oMath xmlns:m="http://schemas.openxmlformats.org/officeDocument/2006/math">
                    <m:r>
                      <a:rPr lang="en-GB" sz="20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1" i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000" b="0" i="1" smtClean="0">
                          <a:solidFill>
                            <a:srgbClr val="CC0099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GB" sz="2000">
                  <a:solidFill>
                    <a:srgbClr val="CC0099"/>
                  </a:solidFill>
                </a:endParaRPr>
              </a:p>
              <a:p>
                <a:pPr algn="ctr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2000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Sup>
                        <m:sSubSup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GB" sz="2000" b="0"/>
              </a:p>
              <a:p>
                <a:pPr algn="ctr"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Measurement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896" y="3507280"/>
                <a:ext cx="3751027" cy="3051220"/>
              </a:xfrm>
              <a:prstGeom prst="rect">
                <a:avLst/>
              </a:prstGeom>
              <a:blipFill>
                <a:blip r:embed="rId5"/>
                <a:stretch>
                  <a:fillRect l="-1138" t="-2595" r="-2114" b="-9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991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6864" y="4230167"/>
                <a:ext cx="7146765" cy="698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4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−2, 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600" b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864" y="4230167"/>
                <a:ext cx="7146765" cy="6986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371395" y="42672"/>
            <a:ext cx="589296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Kalman filter vs Quadratic-two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3212" y="1749711"/>
                <a:ext cx="2751715" cy="1223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70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Kalman Filter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GB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acc>
                      <m:accPr>
                        <m:chr m:val="̆"/>
                        <m:ctrlPr>
                          <a:rPr lang="en-US" sz="1600" i="1" smtClean="0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2" y="1749711"/>
                <a:ext cx="2751715" cy="1223412"/>
              </a:xfrm>
              <a:prstGeom prst="rect">
                <a:avLst/>
              </a:prstGeom>
              <a:blipFill>
                <a:blip r:embed="rId3"/>
                <a:stretch>
                  <a:fillRect l="-1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51248" y="1800296"/>
                <a:ext cx="5047488" cy="25540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70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Quadratic-two</a:t>
                </a:r>
                <a:endParaRPr lang="en-US" sz="17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acc>
                        <m:accPr>
                          <m:chr m:val="̆"/>
                          <m:ctrlPr>
                            <a:rPr lang="en-US" sz="16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>
                  <a:solidFill>
                    <a:srgbClr val="BA469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/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̆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i="1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𝜔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rad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d>
                                  <m:d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48" y="1800296"/>
                <a:ext cx="5047488" cy="2554097"/>
              </a:xfrm>
              <a:prstGeom prst="rect">
                <a:avLst/>
              </a:prstGeom>
              <a:blipFill>
                <a:blip r:embed="rId4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0653" y="1012367"/>
                <a:ext cx="619105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53" y="1012367"/>
                <a:ext cx="6191054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3212" y="3039556"/>
                <a:ext cx="3231141" cy="22573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d>
                                  <m:d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1600" b="0"/>
              </a:p>
              <a:p>
                <a:endParaRPr lang="en-GB" sz="1600" i="1">
                  <a:latin typeface="Cambria Math" panose="02040503050406030204" pitchFamily="18" charset="0"/>
                </a:endParaRPr>
              </a:p>
              <a:p>
                <a:endParaRPr lang="en-GB" sz="16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/>
              </a:p>
              <a:p>
                <a:endParaRPr lang="en-GB" sz="16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12" y="3039556"/>
                <a:ext cx="3231141" cy="22573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46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69730" y="634106"/>
                <a:ext cx="8698067" cy="5947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latin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rad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GB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</m:oMath>
                  </m:oMathPara>
                </a14:m>
                <a:endParaRPr lang="en-GB" sz="12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arg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sSub>
                                            <m:sSubPr>
                                              <m:ctrlP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lim>
                                      </m:limLow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200" i="1" smtClean="0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GB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GB" sz="1200" i="1">
                                                  <a:solidFill>
                                                    <a:srgbClr val="774B85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ad>
                                                <m:radPr>
                                                  <m:degHide m:val="on"/>
                                                  <m:ctrlPr>
                                                    <a:rPr lang="en-US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radPr>
                                                <m:deg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sz="1200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Σ</m:t>
                                                      </m:r>
                                                    </m:e>
                                                    <m: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 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  <m: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−1</m:t>
                                                          </m:r>
                                                        </m:sub>
                                                      </m:sSub>
                                                    </m:sub>
                                                  </m:sSub>
                                                </m:e>
                                              </m:rad>
                                              <m:d>
                                                <m:dPr>
                                                  <m:ctrlPr>
                                                    <a:rPr lang="en-GB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1200" i="1">
                                                      <a:solidFill>
                                                        <a:srgbClr val="774B85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GB" sz="1200" i="1">
                                                              <a:solidFill>
                                                                <a:srgbClr val="774B85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  <m:r>
                                                        <a:rPr lang="en-US" sz="1200" i="1">
                                                          <a:solidFill>
                                                            <a:srgbClr val="774B85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1200"/>
              </a:p>
              <a:p>
                <a:endParaRPr lang="en-GB" sz="12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774B8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774B8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1200" b="0">
                  <a:solidFill>
                    <a:srgbClr val="9B9B9B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>
                  <a:solidFill>
                    <a:srgbClr val="9B9B9B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sz="1200">
                  <a:solidFill>
                    <a:srgbClr val="9B9B9B"/>
                  </a:solidFill>
                </a:endParaRPr>
              </a:p>
              <a:p>
                <a:endParaRPr lang="en-GB" sz="1200">
                  <a:solidFill>
                    <a:srgbClr val="9B9B9B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</m:sSub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2,3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b="0">
                  <a:solidFill>
                    <a:srgbClr val="9B9B9B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774B8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2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200" i="1">
                          <a:solidFill>
                            <a:srgbClr val="774B8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sz="1200" b="0" i="1" smtClean="0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solidFill>
                            <a:srgbClr val="774B8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rgbClr val="774B8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rgbClr val="774B8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Ω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20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200" b="0"/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sz="1200" b="0" i="1" smtClean="0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200" b="0" i="1" smtClean="0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200" b="0" i="1" smtClean="0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>
                    <a:solidFill>
                      <a:srgbClr val="9B9B9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rad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rad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solidFill>
                                  <a:srgbClr val="9B9B9B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>
                            <a:solidFill>
                              <a:srgbClr val="9B9B9B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200" b="0" i="1" smtClean="0">
                        <a:solidFill>
                          <a:srgbClr val="9B9B9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𝐴𝑏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𝐶𝑑</m:t>
                      </m:r>
                      <m:r>
                        <a:rPr lang="en-US" sz="1200" b="0" i="1" smtClean="0">
                          <a:solidFill>
                            <a:srgbClr val="9B9B9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>
                  <a:solidFill>
                    <a:srgbClr val="9B9B9B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∗∗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2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𝐿𝑥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  <m:sub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200" b="0"/>
              </a:p>
              <a:p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func>
                      <m:sSubSup>
                        <m:sSubSup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endParaRPr lang="en-GB" sz="1200">
                  <a:solidFill>
                    <a:schemeClr val="tx1"/>
                  </a:solidFill>
                </a:endParaRPr>
              </a:p>
              <a:p>
                <a:endParaRPr lang="en-GB" sz="12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30" y="634106"/>
                <a:ext cx="8698067" cy="5947269"/>
              </a:xfrm>
              <a:prstGeom prst="rect">
                <a:avLst/>
              </a:prstGeom>
              <a:blipFill>
                <a:blip r:embed="rId2"/>
                <a:stretch>
                  <a:fillRect l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" y="33395"/>
                <a:ext cx="568147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BA4691"/>
                    </a:solidFill>
                    <a:latin typeface="Cambria" panose="02040503050406030204" pitchFamily="18" charset="0"/>
                  </a:rPr>
                  <a:t>Quadratic one - Eliminating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>
                  <a:solidFill>
                    <a:srgbClr val="BA469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3395"/>
                <a:ext cx="5681472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08022" y="5825090"/>
            <a:ext cx="4006218" cy="375920"/>
          </a:xfrm>
          <a:prstGeom prst="rect">
            <a:avLst/>
          </a:prstGeom>
          <a:noFill/>
          <a:ln w="28575">
            <a:solidFill>
              <a:srgbClr val="BA46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77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681" y="42672"/>
            <a:ext cx="11315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Uniform Scaling 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4464" y="4599217"/>
                <a:ext cx="8936735" cy="2131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limLow>
                        <m:limLowPr>
                          <m:ctrlPr>
                            <a:rPr lang="en-US" sz="140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400" i="1" smtClean="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GB" sz="1400" i="1" smtClean="0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4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GB" sz="1400" i="1">
                                  <a:solidFill>
                                    <a:srgbClr val="774B85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1400" i="1">
                                      <a:solidFill>
                                        <a:srgbClr val="774B8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774B8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400" i="1" smtClean="0">
                              <a:solidFill>
                                <a:srgbClr val="9B9B9B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9B9B9B"/>
                                  </a:solidFill>
                                  <a:latin typeface="Cambria Math" panose="02040503050406030204" pitchFamily="18" charset="0"/>
                                </a:rPr>
                                <m:t>, …|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9B9B9B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r>
                        <a:rPr lang="en-US" sz="1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i="1">
                  <a:latin typeface="Cambria Math" panose="02040503050406030204" pitchFamily="18" charset="0"/>
                </a:endParaRPr>
              </a:p>
              <a:p>
                <a:r>
                  <a:rPr lang="en-US" sz="140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What makes sense</a:t>
                </a:r>
              </a:p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GB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1400" i="1" smtClean="0">
                        <a:solidFill>
                          <a:srgbClr val="BA469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i="1">
                            <a:solidFill>
                              <a:srgbClr val="BA4691"/>
                            </a:solidFill>
                            <a:latin typeface="Cambria Math" panose="02040503050406030204" pitchFamily="18" charset="0"/>
                          </a:rPr>
                          <m:t>, …|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BA469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endParaRPr lang="en-US" sz="1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400">
                    <a:solidFill>
                      <a:srgbClr val="448C6A"/>
                    </a:solidFill>
                    <a:latin typeface="Cambria Math" panose="02040503050406030204" pitchFamily="18" charset="0"/>
                  </a:rPr>
                  <a:t>What current optimization looks like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Sup>
                        <m:sSub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uniform</m:t>
                                      </m:r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−0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𝐿𝑥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>
                  <a:solidFill>
                    <a:srgbClr val="448C6A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  <m:acc>
                            <m:accPr>
                              <m:chr m:val="̃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i="1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0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1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4" y="4599217"/>
                <a:ext cx="8936735" cy="2131417"/>
              </a:xfrm>
              <a:prstGeom prst="rect">
                <a:avLst/>
              </a:prstGeom>
              <a:blipFill>
                <a:blip r:embed="rId2"/>
                <a:stretch>
                  <a:fillRect l="-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4464" y="1125901"/>
                <a:ext cx="7554184" cy="13258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b="0" i="1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</m:t>
                    </m:r>
                    <m:acc>
                      <m:accPr>
                        <m:chr m:val="̃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40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acc>
                              <m:accPr>
                                <m:chr m:val="̃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−0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limLow>
                      <m:limLow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</m:groupChr>
                      </m:e>
                      <m:lim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lim>
                    </m:limLow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</m:oMath>
                </a14:m>
                <a:r>
                  <a:rPr lang="en-US" sz="1400" b="0" i="1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sSup>
                                      <m:sSup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i="1"/>
                  <a:t> </a:t>
                </a:r>
              </a:p>
              <a:p>
                <a:endParaRPr lang="en-US" sz="1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4" y="1125901"/>
                <a:ext cx="7554184" cy="1325876"/>
              </a:xfrm>
              <a:prstGeom prst="rect">
                <a:avLst/>
              </a:prstGeom>
              <a:blipFill>
                <a:blip r:embed="rId3"/>
                <a:stretch>
                  <a:fillRect l="-807" t="-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64" y="2513057"/>
            <a:ext cx="5694178" cy="16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36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 flipV="1">
            <a:off x="7133502" y="2806182"/>
            <a:ext cx="303153" cy="291431"/>
          </a:xfrm>
          <a:prstGeom prst="straightConnector1">
            <a:avLst/>
          </a:prstGeom>
          <a:ln w="19050">
            <a:solidFill>
              <a:srgbClr val="99CB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3" idx="7"/>
          </p:cNvCxnSpPr>
          <p:nvPr/>
        </p:nvCxnSpPr>
        <p:spPr>
          <a:xfrm flipH="1">
            <a:off x="6815310" y="3073383"/>
            <a:ext cx="341664" cy="221467"/>
          </a:xfrm>
          <a:prstGeom prst="line">
            <a:avLst/>
          </a:prstGeom>
          <a:ln w="19050">
            <a:solidFill>
              <a:srgbClr val="C9C9C9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6832406" y="3823187"/>
            <a:ext cx="351905" cy="207258"/>
          </a:xfrm>
          <a:prstGeom prst="line">
            <a:avLst/>
          </a:prstGeom>
          <a:ln w="19050">
            <a:solidFill>
              <a:srgbClr val="C9C9C9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2" idx="7"/>
          </p:cNvCxnSpPr>
          <p:nvPr/>
        </p:nvCxnSpPr>
        <p:spPr>
          <a:xfrm flipH="1">
            <a:off x="4315695" y="3812035"/>
            <a:ext cx="351905" cy="207258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 flipH="1" flipV="1">
            <a:off x="4323588" y="2487676"/>
            <a:ext cx="285259" cy="607585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24" idx="3"/>
          </p:cNvCxnSpPr>
          <p:nvPr/>
        </p:nvCxnSpPr>
        <p:spPr>
          <a:xfrm flipH="1">
            <a:off x="4296646" y="3073383"/>
            <a:ext cx="341918" cy="226092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87681" y="42672"/>
            <a:ext cx="11315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Data energies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323588" y="2525776"/>
            <a:ext cx="0" cy="1851660"/>
          </a:xfrm>
          <a:prstGeom prst="line">
            <a:avLst/>
          </a:prstGeom>
          <a:ln w="57150">
            <a:solidFill>
              <a:srgbClr val="FCBEA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573524" y="3062224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85488" y="2487676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285487" y="3234435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85487" y="3981194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008613" y="2376553"/>
                <a:ext cx="269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613" y="2376553"/>
                <a:ext cx="269368" cy="215444"/>
              </a:xfrm>
              <a:prstGeom prst="rect">
                <a:avLst/>
              </a:prstGeom>
              <a:blipFill>
                <a:blip r:embed="rId2"/>
                <a:stretch>
                  <a:fillRect l="-11364" r="-227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96141" y="3126713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141" y="3126713"/>
                <a:ext cx="273536" cy="215444"/>
              </a:xfrm>
              <a:prstGeom prst="rect">
                <a:avLst/>
              </a:prstGeom>
              <a:blipFill>
                <a:blip r:embed="rId3"/>
                <a:stretch>
                  <a:fillRect l="-11364" r="-454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724098" y="2987539"/>
                <a:ext cx="222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098" y="2987539"/>
                <a:ext cx="222882" cy="215444"/>
              </a:xfrm>
              <a:prstGeom prst="rect">
                <a:avLst/>
              </a:prstGeom>
              <a:blipFill>
                <a:blip r:embed="rId4"/>
                <a:stretch>
                  <a:fillRect l="-21622" r="-270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>
            <a:endCxn id="54" idx="0"/>
          </p:cNvCxnSpPr>
          <p:nvPr/>
        </p:nvCxnSpPr>
        <p:spPr>
          <a:xfrm flipH="1" flipV="1">
            <a:off x="6841998" y="2487676"/>
            <a:ext cx="285259" cy="607585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841998" y="2525776"/>
            <a:ext cx="0" cy="1851660"/>
          </a:xfrm>
          <a:prstGeom prst="line">
            <a:avLst/>
          </a:prstGeom>
          <a:ln w="57150">
            <a:solidFill>
              <a:srgbClr val="FCBEA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091934" y="3062224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803898" y="2487676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803897" y="3234435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803897" y="3981194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527023" y="2376553"/>
                <a:ext cx="269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023" y="2376553"/>
                <a:ext cx="269368" cy="215444"/>
              </a:xfrm>
              <a:prstGeom prst="rect">
                <a:avLst/>
              </a:prstGeom>
              <a:blipFill>
                <a:blip r:embed="rId2"/>
                <a:stretch>
                  <a:fillRect l="-11364" r="-227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242508" y="2987539"/>
                <a:ext cx="222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508" y="2987539"/>
                <a:ext cx="222882" cy="215444"/>
              </a:xfrm>
              <a:prstGeom prst="rect">
                <a:avLst/>
              </a:prstGeom>
              <a:blipFill>
                <a:blip r:embed="rId5"/>
                <a:stretch>
                  <a:fillRect l="-18919" r="-270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/>
          <p:nvPr/>
        </p:nvSpPr>
        <p:spPr>
          <a:xfrm>
            <a:off x="6704070" y="2672074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313567" y="3601170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925703" y="3211020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125784" y="3800876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737920" y="3410726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790343" y="3601170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602560" y="3800876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165693" y="1762325"/>
            <a:ext cx="23157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448C6A"/>
                </a:solidFill>
                <a:latin typeface="Cambria" panose="02040503050406030204" pitchFamily="18" charset="0"/>
              </a:rPr>
              <a:t>m2d – model to data energy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513931" y="1668458"/>
            <a:ext cx="2656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448C6A"/>
                </a:solidFill>
                <a:latin typeface="Cambria" panose="02040503050406030204" pitchFamily="18" charset="0"/>
              </a:rPr>
              <a:t>ms2ds – model-silhouette to data-silhouette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162619" y="2992941"/>
                <a:ext cx="222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619" y="2992941"/>
                <a:ext cx="222882" cy="215444"/>
              </a:xfrm>
              <a:prstGeom prst="rect">
                <a:avLst/>
              </a:prstGeom>
              <a:blipFill>
                <a:blip r:embed="rId4"/>
                <a:stretch>
                  <a:fillRect l="-22222" r="-555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>
            <a:stCxn id="63" idx="2"/>
          </p:cNvCxnSpPr>
          <p:nvPr/>
        </p:nvCxnSpPr>
        <p:spPr>
          <a:xfrm flipH="1" flipV="1">
            <a:off x="1754217" y="3844377"/>
            <a:ext cx="286864" cy="1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1757404" y="3105724"/>
            <a:ext cx="286864" cy="1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1761307" y="3644672"/>
            <a:ext cx="505656" cy="1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762109" y="2531178"/>
            <a:ext cx="0" cy="1851660"/>
          </a:xfrm>
          <a:prstGeom prst="line">
            <a:avLst/>
          </a:prstGeom>
          <a:ln w="57150">
            <a:solidFill>
              <a:srgbClr val="FCBEA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12045" y="3067626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28864" y="3606572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041081" y="3806278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726904" y="3604072"/>
            <a:ext cx="76199" cy="76199"/>
          </a:xfrm>
          <a:prstGeom prst="ellipse">
            <a:avLst/>
          </a:prstGeom>
          <a:solidFill>
            <a:srgbClr val="99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726787" y="3067625"/>
            <a:ext cx="76199" cy="76199"/>
          </a:xfrm>
          <a:prstGeom prst="ellipse">
            <a:avLst/>
          </a:prstGeom>
          <a:solidFill>
            <a:srgbClr val="99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723207" y="3807154"/>
            <a:ext cx="76199" cy="76199"/>
          </a:xfrm>
          <a:prstGeom prst="ellipse">
            <a:avLst/>
          </a:prstGeom>
          <a:solidFill>
            <a:srgbClr val="99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2368180" y="3457832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180" y="3457832"/>
                <a:ext cx="227050" cy="215444"/>
              </a:xfrm>
              <a:prstGeom prst="rect">
                <a:avLst/>
              </a:prstGeom>
              <a:blipFill>
                <a:blip r:embed="rId6"/>
                <a:stretch>
                  <a:fillRect l="-18421" r="-263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158970" y="3815001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970" y="3815001"/>
                <a:ext cx="227050" cy="215444"/>
              </a:xfrm>
              <a:prstGeom prst="rect">
                <a:avLst/>
              </a:prstGeom>
              <a:blipFill>
                <a:blip r:embed="rId7"/>
                <a:stretch>
                  <a:fillRect l="-18919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367223" y="2926809"/>
                <a:ext cx="32226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223" y="2926809"/>
                <a:ext cx="322268" cy="233910"/>
              </a:xfrm>
              <a:prstGeom prst="rect">
                <a:avLst/>
              </a:prstGeom>
              <a:blipFill>
                <a:blip r:embed="rId8"/>
                <a:stretch>
                  <a:fillRect l="-1132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361553" y="3466310"/>
                <a:ext cx="32226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553" y="3466310"/>
                <a:ext cx="322268" cy="233910"/>
              </a:xfrm>
              <a:prstGeom prst="rect">
                <a:avLst/>
              </a:prstGeom>
              <a:blipFill>
                <a:blip r:embed="rId9"/>
                <a:stretch>
                  <a:fillRect l="-1132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367223" y="3790523"/>
                <a:ext cx="32226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223" y="3790523"/>
                <a:ext cx="322268" cy="233910"/>
              </a:xfrm>
              <a:prstGeom prst="rect">
                <a:avLst/>
              </a:prstGeom>
              <a:blipFill>
                <a:blip r:embed="rId10"/>
                <a:stretch>
                  <a:fillRect l="-11321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4920199" y="3410726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199" y="3410726"/>
                <a:ext cx="227050" cy="215444"/>
              </a:xfrm>
              <a:prstGeom prst="rect">
                <a:avLst/>
              </a:prstGeom>
              <a:blipFill>
                <a:blip r:embed="rId11"/>
                <a:stretch>
                  <a:fillRect l="-18919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710989" y="3767895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989" y="3767895"/>
                <a:ext cx="227050" cy="215444"/>
              </a:xfrm>
              <a:prstGeom prst="rect">
                <a:avLst/>
              </a:prstGeom>
              <a:blipFill>
                <a:blip r:embed="rId12"/>
                <a:stretch>
                  <a:fillRect l="-21622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014022" y="3875872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022" y="3875872"/>
                <a:ext cx="273536" cy="215444"/>
              </a:xfrm>
              <a:prstGeom prst="rect">
                <a:avLst/>
              </a:prstGeom>
              <a:blipFill>
                <a:blip r:embed="rId13"/>
                <a:stretch>
                  <a:fillRect l="-8889" r="-222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521639" y="3177211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639" y="3177211"/>
                <a:ext cx="273536" cy="215444"/>
              </a:xfrm>
              <a:prstGeom prst="rect">
                <a:avLst/>
              </a:prstGeom>
              <a:blipFill>
                <a:blip r:embed="rId3"/>
                <a:stretch>
                  <a:fillRect l="-11111" r="-22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119040" y="3534376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040" y="3534376"/>
                <a:ext cx="227050" cy="215444"/>
              </a:xfrm>
              <a:prstGeom prst="rect">
                <a:avLst/>
              </a:prstGeom>
              <a:blipFill>
                <a:blip r:embed="rId14"/>
                <a:stretch>
                  <a:fillRect l="-21622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210999" y="3768210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99" y="3768210"/>
                <a:ext cx="227050" cy="215444"/>
              </a:xfrm>
              <a:prstGeom prst="rect">
                <a:avLst/>
              </a:prstGeom>
              <a:blipFill>
                <a:blip r:embed="rId12"/>
                <a:stretch>
                  <a:fillRect l="-21622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522487" y="3954200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2487" y="3954200"/>
                <a:ext cx="273536" cy="215444"/>
              </a:xfrm>
              <a:prstGeom prst="rect">
                <a:avLst/>
              </a:prstGeom>
              <a:blipFill>
                <a:blip r:embed="rId15"/>
                <a:stretch>
                  <a:fillRect l="-11111" r="-222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/>
          <p:cNvSpPr/>
          <p:nvPr/>
        </p:nvSpPr>
        <p:spPr>
          <a:xfrm>
            <a:off x="584542" y="1762325"/>
            <a:ext cx="23535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448C6A"/>
                </a:solidFill>
                <a:latin typeface="Cambria" panose="02040503050406030204" pitchFamily="18" charset="0"/>
              </a:rPr>
              <a:t>d2m – data to model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611502" y="4651258"/>
                <a:ext cx="1760290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502" y="4651258"/>
                <a:ext cx="1760290" cy="522835"/>
              </a:xfrm>
              <a:prstGeom prst="rect">
                <a:avLst/>
              </a:prstGeom>
              <a:blipFill>
                <a:blip r:embed="rId16"/>
                <a:stretch>
                  <a:fillRect l="-1730" t="-144186" r="-24913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894735" y="4651257"/>
                <a:ext cx="1809341" cy="522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35" y="4651257"/>
                <a:ext cx="1809341" cy="522835"/>
              </a:xfrm>
              <a:prstGeom prst="rect">
                <a:avLst/>
              </a:prstGeom>
              <a:blipFill>
                <a:blip r:embed="rId17"/>
                <a:stretch>
                  <a:fillRect l="-1684" t="-144186" r="-21212" b="-20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327872" y="4627199"/>
                <a:ext cx="2076274" cy="1003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ms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ds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872" y="4627199"/>
                <a:ext cx="2076274" cy="1003416"/>
              </a:xfrm>
              <a:prstGeom prst="rect">
                <a:avLst/>
              </a:prstGeom>
              <a:blipFill>
                <a:blip r:embed="rId18"/>
                <a:stretch>
                  <a:fillRect l="-20821" t="-75152" r="-12023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7180678" y="2752533"/>
                <a:ext cx="1290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99CB9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>
                  <a:solidFill>
                    <a:srgbClr val="99CB95"/>
                  </a:solidFill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78" y="2752533"/>
                <a:ext cx="129010" cy="215444"/>
              </a:xfrm>
              <a:prstGeom prst="rect">
                <a:avLst/>
              </a:prstGeom>
              <a:blipFill>
                <a:blip r:embed="rId19"/>
                <a:stretch>
                  <a:fillRect l="-23810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/>
          <p:cNvCxnSpPr/>
          <p:nvPr/>
        </p:nvCxnSpPr>
        <p:spPr>
          <a:xfrm flipV="1">
            <a:off x="9804045" y="2900049"/>
            <a:ext cx="303153" cy="291431"/>
          </a:xfrm>
          <a:prstGeom prst="straightConnector1">
            <a:avLst/>
          </a:prstGeom>
          <a:ln w="19050">
            <a:solidFill>
              <a:srgbClr val="99CB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103" idx="7"/>
          </p:cNvCxnSpPr>
          <p:nvPr/>
        </p:nvCxnSpPr>
        <p:spPr>
          <a:xfrm flipH="1">
            <a:off x="9485853" y="3167250"/>
            <a:ext cx="341664" cy="221467"/>
          </a:xfrm>
          <a:prstGeom prst="line">
            <a:avLst/>
          </a:prstGeom>
          <a:ln w="19050">
            <a:solidFill>
              <a:srgbClr val="C9C9C9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9502949" y="3917054"/>
            <a:ext cx="351905" cy="207258"/>
          </a:xfrm>
          <a:prstGeom prst="line">
            <a:avLst/>
          </a:prstGeom>
          <a:ln w="19050">
            <a:solidFill>
              <a:srgbClr val="C9C9C9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04" idx="0"/>
          </p:cNvCxnSpPr>
          <p:nvPr/>
        </p:nvCxnSpPr>
        <p:spPr>
          <a:xfrm flipH="1" flipV="1">
            <a:off x="9512541" y="2581543"/>
            <a:ext cx="285259" cy="607585"/>
          </a:xfrm>
          <a:prstGeom prst="line">
            <a:avLst/>
          </a:prstGeom>
          <a:ln w="19050">
            <a:solidFill>
              <a:srgbClr val="C9C9C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9512541" y="2619643"/>
            <a:ext cx="0" cy="1851660"/>
          </a:xfrm>
          <a:prstGeom prst="line">
            <a:avLst/>
          </a:prstGeom>
          <a:ln w="57150">
            <a:solidFill>
              <a:srgbClr val="FCBEAC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9762477" y="3156091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474441" y="2581543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9474440" y="3328302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474440" y="4075061"/>
            <a:ext cx="76199" cy="76199"/>
          </a:xfrm>
          <a:prstGeom prst="ellipse">
            <a:avLst/>
          </a:prstGeom>
          <a:solidFill>
            <a:srgbClr val="BA46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9197566" y="2470420"/>
                <a:ext cx="2693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566" y="2470420"/>
                <a:ext cx="269368" cy="215444"/>
              </a:xfrm>
              <a:prstGeom prst="rect">
                <a:avLst/>
              </a:prstGeom>
              <a:blipFill>
                <a:blip r:embed="rId2"/>
                <a:stretch>
                  <a:fillRect l="-11364" r="-227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9913051" y="3081406"/>
                <a:ext cx="2228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051" y="3081406"/>
                <a:ext cx="222882" cy="215444"/>
              </a:xfrm>
              <a:prstGeom prst="rect">
                <a:avLst/>
              </a:prstGeom>
              <a:blipFill>
                <a:blip r:embed="rId20"/>
                <a:stretch>
                  <a:fillRect l="-18919" r="-270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108"/>
          <p:cNvSpPr/>
          <p:nvPr/>
        </p:nvSpPr>
        <p:spPr>
          <a:xfrm>
            <a:off x="9374613" y="2765941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9984110" y="3695037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9596246" y="3304887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9796327" y="3894743"/>
            <a:ext cx="76199" cy="76199"/>
          </a:xfrm>
          <a:prstGeom prst="ellipse">
            <a:avLst/>
          </a:prstGeom>
          <a:solidFill>
            <a:srgbClr val="448C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9408463" y="3504593"/>
            <a:ext cx="846373" cy="846373"/>
          </a:xfrm>
          <a:prstGeom prst="ellipse">
            <a:avLst/>
          </a:prstGeom>
          <a:ln w="19050">
            <a:solidFill>
              <a:srgbClr val="99CB95"/>
            </a:solidFill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202512" y="1665505"/>
            <a:ext cx="2656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rgbClr val="448C6A"/>
                </a:solidFill>
                <a:latin typeface="Cambria" panose="02040503050406030204" pitchFamily="18" charset="0"/>
              </a:rPr>
              <a:t>fixed ms2ds – model-silhouette to data-silhouette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9192182" y="3271078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182" y="3271078"/>
                <a:ext cx="273536" cy="215444"/>
              </a:xfrm>
              <a:prstGeom prst="rect">
                <a:avLst/>
              </a:prstGeom>
              <a:blipFill>
                <a:blip r:embed="rId3"/>
                <a:stretch>
                  <a:fillRect l="-11111" r="-222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9789583" y="3628243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583" y="3628243"/>
                <a:ext cx="227050" cy="215444"/>
              </a:xfrm>
              <a:prstGeom prst="rect">
                <a:avLst/>
              </a:prstGeom>
              <a:blipFill>
                <a:blip r:embed="rId14"/>
                <a:stretch>
                  <a:fillRect l="-21622" r="-540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9881542" y="3862077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542" y="3862077"/>
                <a:ext cx="227050" cy="215444"/>
              </a:xfrm>
              <a:prstGeom prst="rect">
                <a:avLst/>
              </a:prstGeom>
              <a:blipFill>
                <a:blip r:embed="rId12"/>
                <a:stretch>
                  <a:fillRect l="-21622" r="-540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9193030" y="4048067"/>
                <a:ext cx="2735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030" y="4048067"/>
                <a:ext cx="273536" cy="215444"/>
              </a:xfrm>
              <a:prstGeom prst="rect">
                <a:avLst/>
              </a:prstGeom>
              <a:blipFill>
                <a:blip r:embed="rId13"/>
                <a:stretch>
                  <a:fillRect l="-8889" r="-222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8998415" y="4721066"/>
                <a:ext cx="2076274" cy="1003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ms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ds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sSubSup>
                                  <m:sSub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solidFill>
                                                  <a:srgbClr val="BA469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  <m: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415" y="4721066"/>
                <a:ext cx="2076274" cy="1003416"/>
              </a:xfrm>
              <a:prstGeom prst="rect">
                <a:avLst/>
              </a:prstGeom>
              <a:blipFill>
                <a:blip r:embed="rId21"/>
                <a:stretch>
                  <a:fillRect l="-20821" t="-75152" r="-12610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9851221" y="2846400"/>
                <a:ext cx="12901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99CB95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>
                  <a:solidFill>
                    <a:srgbClr val="99CB95"/>
                  </a:solidFill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221" y="2846400"/>
                <a:ext cx="129010" cy="215444"/>
              </a:xfrm>
              <a:prstGeom prst="rect">
                <a:avLst/>
              </a:prstGeom>
              <a:blipFill>
                <a:blip r:embed="rId22"/>
                <a:stretch>
                  <a:fillRect l="-19048" r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9624407" y="2563153"/>
                <a:ext cx="1976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407" y="2563153"/>
                <a:ext cx="197682" cy="215444"/>
              </a:xfrm>
              <a:prstGeom prst="rect">
                <a:avLst/>
              </a:prstGeom>
              <a:blipFill>
                <a:blip r:embed="rId23"/>
                <a:stretch>
                  <a:fillRect l="-15625" r="-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Connector 122"/>
          <p:cNvCxnSpPr/>
          <p:nvPr/>
        </p:nvCxnSpPr>
        <p:spPr>
          <a:xfrm flipH="1" flipV="1">
            <a:off x="9530830" y="2636408"/>
            <a:ext cx="78001" cy="166139"/>
          </a:xfrm>
          <a:prstGeom prst="line">
            <a:avLst/>
          </a:prstGeom>
          <a:ln w="28575">
            <a:solidFill>
              <a:srgbClr val="BA4691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9581515" y="2772442"/>
            <a:ext cx="76199" cy="76199"/>
          </a:xfrm>
          <a:prstGeom prst="ellipse">
            <a:avLst/>
          </a:prstGeom>
          <a:solidFill>
            <a:srgbClr val="99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1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3840" y="226498"/>
                <a:ext cx="11163300" cy="4599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Batch online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  <a:p>
                <a:r>
                  <a:rPr lang="en-US"/>
                  <a:t>Batch independent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̃"/>
                                                      <m:ctrlPr>
                                                        <a:rPr lang="en-US" b="1" i="1">
                                                          <a:solidFill>
                                                            <a:srgbClr val="448C6A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b="1" i="1">
                                                          <a:solidFill>
                                                            <a:srgbClr val="448C6A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1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  <a:p>
                <a:r>
                  <a:rPr lang="en-US">
                    <a:latin typeface="Cambria Math" panose="02040503050406030204" pitchFamily="18" charset="0"/>
                  </a:rPr>
                  <a:t>Quadratic-one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  <a:p>
                <a:r>
                  <a:rPr lang="en-US"/>
                  <a:t>Kalman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  <m: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1" i="1" smtClean="0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 smtClean="0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  <m: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226498"/>
                <a:ext cx="11163300" cy="4599208"/>
              </a:xfrm>
              <a:prstGeom prst="rect">
                <a:avLst/>
              </a:prstGeom>
              <a:blipFill>
                <a:blip r:embed="rId2"/>
                <a:stretch>
                  <a:fillRect l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0755777" y="104577"/>
            <a:ext cx="1161210" cy="1145103"/>
            <a:chOff x="9658496" y="500817"/>
            <a:chExt cx="2186793" cy="2156460"/>
          </a:xfrm>
        </p:grpSpPr>
        <p:sp>
          <p:nvSpPr>
            <p:cNvPr id="2" name="Oval 1"/>
            <p:cNvSpPr/>
            <p:nvPr/>
          </p:nvSpPr>
          <p:spPr>
            <a:xfrm>
              <a:off x="10279379" y="500817"/>
              <a:ext cx="487680" cy="2156460"/>
            </a:xfrm>
            <a:prstGeom prst="ellipse">
              <a:avLst/>
            </a:prstGeom>
            <a:noFill/>
            <a:ln w="28575">
              <a:solidFill>
                <a:srgbClr val="448C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0012825" y="500817"/>
              <a:ext cx="1020788" cy="1018666"/>
            </a:xfrm>
            <a:prstGeom prst="ellipse">
              <a:avLst/>
            </a:prstGeom>
            <a:noFill/>
            <a:ln w="28575">
              <a:solidFill>
                <a:srgbClr val="C9C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658496" y="628442"/>
              <a:ext cx="1020788" cy="1018666"/>
            </a:xfrm>
            <a:prstGeom prst="ellipse">
              <a:avLst/>
            </a:prstGeom>
            <a:noFill/>
            <a:ln w="28575">
              <a:solidFill>
                <a:srgbClr val="BA4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8749151">
              <a:off x="10523219" y="415734"/>
              <a:ext cx="487680" cy="215646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06941" y="5657671"/>
            <a:ext cx="12212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the next frame is strictly less certain, it will hold the value, otherwise, weird things may happen</a:t>
            </a:r>
          </a:p>
          <a:p>
            <a:r>
              <a:rPr lang="en-US"/>
              <a:t>Holding to the previous value with constant radius is probably causing the problems. Try to replace this with probabilistic holding</a:t>
            </a:r>
          </a:p>
          <a:p>
            <a:r>
              <a:rPr lang="en-US"/>
              <a:t>Think if this can explain the behavior of batch 5 or 15. Try to simulate it</a:t>
            </a:r>
          </a:p>
          <a:p>
            <a:r>
              <a:rPr lang="en-US"/>
              <a:t>Try alternating optimization to verify the simulation. Compare the results.</a:t>
            </a:r>
          </a:p>
        </p:txBody>
      </p:sp>
    </p:spTree>
    <p:extLst>
      <p:ext uri="{BB962C8B-B14F-4D97-AF65-F5344CB8AC3E}">
        <p14:creationId xmlns:p14="http://schemas.microsoft.com/office/powerpoint/2010/main" val="1041040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3840" y="1720018"/>
                <a:ext cx="11163300" cy="979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b="1" i="1">
                                                          <a:solidFill>
                                                            <a:srgbClr val="448C6A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b="1" i="1">
                                                          <a:solidFill>
                                                            <a:srgbClr val="448C6A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𝒏</m:t>
                                                  </m:r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𝟏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720018"/>
                <a:ext cx="11163300" cy="979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2881" y="5895843"/>
                <a:ext cx="98755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objective function is a product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/>
                  <a:t> distributions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/>
                  <a:t> given by each independent frame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/>
                  <a:t> and the independent distribution at the frame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1" y="5895843"/>
                <a:ext cx="9875520" cy="646331"/>
              </a:xfrm>
              <a:prstGeom prst="rect">
                <a:avLst/>
              </a:prstGeom>
              <a:blipFill>
                <a:blip r:embed="rId3"/>
                <a:stretch>
                  <a:fillRect l="-49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887968" y="2053627"/>
                <a:ext cx="3473002" cy="715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rad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968" y="2053627"/>
                <a:ext cx="3473002" cy="715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3840" y="2838454"/>
                <a:ext cx="2375009" cy="877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2838454"/>
                <a:ext cx="2375009" cy="8779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487681" y="42672"/>
            <a:ext cx="11315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Kalman Filter – Probabilistic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6200" y="3627192"/>
                <a:ext cx="7070461" cy="877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d>
                        <m:dPr>
                          <m:ctrlP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627192"/>
                <a:ext cx="7070461" cy="8779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019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320" y="1172218"/>
                <a:ext cx="92508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1172218"/>
                <a:ext cx="9250802" cy="369332"/>
              </a:xfrm>
              <a:prstGeom prst="rect">
                <a:avLst/>
              </a:prstGeom>
              <a:blipFill>
                <a:blip r:embed="rId2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87681" y="42672"/>
            <a:ext cx="11315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Quadratic-one – Probabilistic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13404" y="1889671"/>
                <a:ext cx="4802276" cy="983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rad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404" y="1889671"/>
                <a:ext cx="4802276" cy="983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76112" y="2699177"/>
                <a:ext cx="3463384" cy="877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2" y="2699177"/>
                <a:ext cx="3463384" cy="8779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6112" y="2202091"/>
                <a:ext cx="4780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12" y="2202091"/>
                <a:ext cx="4780091" cy="369332"/>
              </a:xfrm>
              <a:prstGeom prst="rect">
                <a:avLst/>
              </a:prstGeom>
              <a:blipFill>
                <a:blip r:embed="rId5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74381" y="1705005"/>
                <a:ext cx="4781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81" y="1705005"/>
                <a:ext cx="4781822" cy="369332"/>
              </a:xfrm>
              <a:prstGeom prst="rect">
                <a:avLst/>
              </a:prstGeom>
              <a:blipFill>
                <a:blip r:embed="rId6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40080" y="5158587"/>
                <a:ext cx="11384280" cy="611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448C6A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448C6A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" y="5158587"/>
                <a:ext cx="11384280" cy="6115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08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3840" y="1619612"/>
                <a:ext cx="11163300" cy="3012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Calisto MT" panose="02040603050505030304" pitchFamily="18" charset="0"/>
                  </a:rPr>
                  <a:t>Batch online two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 smtClean="0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b="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 smtClean="0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  <a:p>
                <a:endParaRPr lang="en-US" sz="1400"/>
              </a:p>
              <a:p>
                <a:r>
                  <a:rPr lang="en-US" sz="1400">
                    <a:latin typeface="Calisto MT" panose="02040603050505030304" pitchFamily="18" charset="0"/>
                  </a:rPr>
                  <a:t>Batch independent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  <a:p>
                <a:endParaRPr lang="en-US" sz="1400">
                  <a:solidFill>
                    <a:srgbClr val="448C6A"/>
                  </a:solidFill>
                </a:endParaRPr>
              </a:p>
              <a:p>
                <a:r>
                  <a:rPr lang="en-US" sz="1400">
                    <a:latin typeface="Cambria Math" panose="02040503050406030204" pitchFamily="18" charset="0"/>
                  </a:rPr>
                  <a:t>Quadratic-two maximization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  <a:p>
                <a:endParaRPr lang="en-US" sz="1400"/>
              </a:p>
              <a:p>
                <a:r>
                  <a:rPr lang="en-US" sz="1400">
                    <a:latin typeface="Calisto MT" panose="02040603050505030304" pitchFamily="18" charset="0"/>
                  </a:rPr>
                  <a:t>Kalman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supHide m:val="on"/>
                          <m:ctrlPr>
                            <a:rPr lang="en-US" sz="1400" b="0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1619612"/>
                <a:ext cx="11163300" cy="3012748"/>
              </a:xfrm>
              <a:prstGeom prst="rect">
                <a:avLst/>
              </a:prstGeom>
              <a:blipFill>
                <a:blip r:embed="rId2"/>
                <a:stretch>
                  <a:fillRect l="-5188" t="-405" b="-3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43841" y="1386334"/>
            <a:ext cx="11559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BA4691"/>
                </a:solidFill>
                <a:latin typeface="Cambria" panose="02040503050406030204" pitchFamily="18" charset="0"/>
              </a:rPr>
              <a:t>Current Optimizations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3841" y="4672168"/>
            <a:ext cx="115595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BA4691"/>
                </a:solidFill>
                <a:latin typeface="Cambria" panose="02040503050406030204" pitchFamily="18" charset="0"/>
              </a:rPr>
              <a:t>Alternatives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3840" y="4930054"/>
                <a:ext cx="11163300" cy="20274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>
                    <a:latin typeface="Calisto MT" panose="02040603050505030304" pitchFamily="18" charset="0"/>
                  </a:rPr>
                  <a:t>Kalman-two</a:t>
                </a:r>
                <a:endParaRPr lang="en-US" sz="1400">
                  <a:solidFill>
                    <a:srgbClr val="448C6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448C6A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solidFill>
                            <a:srgbClr val="BA469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  <a:p>
                <a:r>
                  <a:rPr lang="en-US" sz="1400">
                    <a:latin typeface="Calisto MT" panose="02040603050505030304" pitchFamily="18" charset="0"/>
                  </a:rPr>
                  <a:t>?</a:t>
                </a:r>
                <a:endParaRPr lang="en-US" sz="1400">
                  <a:solidFill>
                    <a:srgbClr val="448C6A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sz="1400" b="0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nary>
                        <m:naryPr>
                          <m:chr m:val="∏"/>
                          <m:supHide m:val="on"/>
                          <m:ctrlP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1400" i="1">
                              <a:solidFill>
                                <a:srgbClr val="448C6A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448C6A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  <a:p>
                <a:endParaRPr lang="en-US" sz="140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4930054"/>
                <a:ext cx="11163300" cy="2027478"/>
              </a:xfrm>
              <a:prstGeom prst="rect">
                <a:avLst/>
              </a:prstGeom>
              <a:blipFill>
                <a:blip r:embed="rId3"/>
                <a:stretch>
                  <a:fillRect l="-164" t="-4217" b="-39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20560" y="28999"/>
            <a:ext cx="11664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BA4691"/>
                </a:solidFill>
                <a:latin typeface="Cambria" panose="02040503050406030204" pitchFamily="18" charset="0"/>
              </a:rPr>
              <a:t>Independent “Laplace Approximation”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3840" y="268396"/>
                <a:ext cx="1938800" cy="11058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140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𝜕𝜕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/>
                  <a:t> </a:t>
                </a:r>
              </a:p>
              <a:p>
                <a:r>
                  <a:rPr lang="en-US" sz="1400">
                    <a:latin typeface="Cambria" panose="02040503050406030204" pitchFamily="18" charset="0"/>
                  </a:rPr>
                  <a:t>Posterior distribution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/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268396"/>
                <a:ext cx="1938800" cy="1105816"/>
              </a:xfrm>
              <a:prstGeom prst="rect">
                <a:avLst/>
              </a:prstGeom>
              <a:blipFill>
                <a:blip r:embed="rId4"/>
                <a:stretch>
                  <a:fillRect l="-943" b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039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3708" y="74540"/>
                <a:ext cx="8996680" cy="68340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i="1">
                  <a:solidFill>
                    <a:srgbClr val="BA4691"/>
                  </a:solidFill>
                  <a:latin typeface="Cambria Math" panose="02040503050406030204" pitchFamily="18" charset="0"/>
                </a:endParaRPr>
              </a:p>
              <a:p>
                <a:endParaRPr lang="en-US" sz="16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Sup>
                        <m:sSub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6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1600" b="0" i="1">
                  <a:latin typeface="Cambria Math" panose="02040503050406030204" pitchFamily="18" charset="0"/>
                </a:endParaRPr>
              </a:p>
              <a:p>
                <a:r>
                  <a:rPr lang="en-US" sz="1600" i="1">
                    <a:latin typeface="Cambria Math" panose="02040503050406030204" pitchFamily="18" charset="0"/>
                  </a:rPr>
                  <a:t>…</a:t>
                </a:r>
                <a:endParaRPr lang="en-US" sz="1600" b="0" i="1">
                  <a:latin typeface="Cambria Math" panose="02040503050406030204" pitchFamily="18" charset="0"/>
                </a:endParaRPr>
              </a:p>
              <a:p>
                <a:r>
                  <a:rPr lang="en-US" sz="1600" b="0">
                    <a:latin typeface="Cambria Math" panose="02040503050406030204" pitchFamily="18" charset="0"/>
                  </a:rPr>
                  <a:t>Laplace approximation of posterior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𝑑𝑑𝐸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600" b="0" i="1">
                  <a:latin typeface="Cambria Math" panose="02040503050406030204" pitchFamily="18" charset="0"/>
                </a:endParaRPr>
              </a:p>
              <a:p>
                <a:r>
                  <a:rPr lang="en-US" sz="1600">
                    <a:latin typeface="Cambria Math" panose="02040503050406030204" pitchFamily="18" charset="0"/>
                  </a:rPr>
                  <a:t>where</a:t>
                </a:r>
                <a:endParaRPr lang="en-US" sz="16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𝑑𝑑𝐸</m:t>
                      </m:r>
                      <m:d>
                        <m:dPr>
                          <m:ctrlPr>
                            <a:rPr lang="en-GB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𝜕𝜕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𝜕𝜕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𝜕𝜕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𝜕𝜕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GB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b>
                                      <m:sSub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 smtClean="0">
                                        <a:solidFill>
                                          <a:srgbClr val="BA469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b="0" i="1" smtClean="0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BA469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chemeClr val="bg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sz="1600" i="1" smtClean="0">
                                        <a:solidFill>
                                          <a:srgbClr val="448C6A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sz="1600" i="1">
                                              <a:solidFill>
                                                <a:srgbClr val="448C6A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0" i="1">
                  <a:latin typeface="Cambria Math" panose="02040503050406030204" pitchFamily="18" charset="0"/>
                </a:endParaRPr>
              </a:p>
              <a:p>
                <a:endParaRPr lang="en-US" sz="16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𝑑𝑑𝐸</m:t>
                              </m:r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sSup>
                                          <m:sSupPr>
                                            <m:ctrlP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p>
                                            <m:r>
                                              <a:rPr lang="en-GB" sz="1600" i="1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0" i="1">
                  <a:latin typeface="Cambria Math" panose="02040503050406030204" pitchFamily="18" charset="0"/>
                </a:endParaRPr>
              </a:p>
              <a:p>
                <a:endParaRPr lang="en-GB" sz="1600">
                  <a:latin typeface="Cambria Math" panose="02040503050406030204" pitchFamily="18" charset="0"/>
                </a:endParaRPr>
              </a:p>
              <a:p>
                <a:r>
                  <a:rPr lang="en-GB" sz="1600">
                    <a:latin typeface="Cambria Math" panose="02040503050406030204" pitchFamily="18" charset="0"/>
                  </a:rPr>
                  <a:t>Laplace approximation of marginal posterior distribution </a:t>
                </a:r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/>
                  <a:t> 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GB" sz="160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GB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p>
                              <m:sSupPr>
                                <m:ctrlPr>
                                  <a:rPr lang="en-GB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GB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GB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GB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1">
                  <a:latin typeface="Cambria Math" panose="02040503050406030204" pitchFamily="18" charset="0"/>
                </a:endParaRPr>
              </a:p>
              <a:p>
                <a:endParaRPr lang="en-US" sz="1600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US" sz="16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GB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i="1">
                  <a:solidFill>
                    <a:srgbClr val="BA4691"/>
                  </a:solidFill>
                  <a:latin typeface="Cambria Math" panose="02040503050406030204" pitchFamily="18" charset="0"/>
                </a:endParaRPr>
              </a:p>
              <a:p>
                <a:endParaRPr lang="en-US" sz="1600" b="0" i="1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GB" sz="160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6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16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acc>
                        <m:accPr>
                          <m:chr m:val="̆"/>
                          <m:ctrlPr>
                            <a:rPr lang="en-US" sz="1600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sz="1600" i="1" smtClean="0">
                              <a:solidFill>
                                <a:srgbClr val="BA469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rgbClr val="BA469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>
                  <a:solidFill>
                    <a:srgbClr val="BA469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̆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/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̆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nary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i="1">
                  <a:solidFill>
                    <a:srgbClr val="BA469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6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600"/>
              </a:p>
              <a:p>
                <a:endParaRPr lang="en-GB" sz="1600"/>
              </a:p>
              <a:p>
                <a:endParaRPr lang="en-GB" sz="160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08" y="74540"/>
                <a:ext cx="8996680" cy="6834050"/>
              </a:xfrm>
              <a:prstGeom prst="rect">
                <a:avLst/>
              </a:prstGeom>
              <a:blipFill>
                <a:blip r:embed="rId2"/>
                <a:stretch>
                  <a:fillRect l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49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855508" y="714096"/>
            <a:ext cx="0" cy="2133600"/>
            <a:chOff x="2145792" y="2884752"/>
            <a:chExt cx="0" cy="2133600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145792" y="42983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145792" y="3590544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145792" y="28847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5550983" y="3918343"/>
            <a:ext cx="622800" cy="1757328"/>
            <a:chOff x="3425976" y="3266448"/>
            <a:chExt cx="622800" cy="1757328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3438168" y="4303776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438168" y="3595968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425976" y="3266448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-33828" y="4762394"/>
            <a:ext cx="3773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sequence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879391" y="813844"/>
            <a:ext cx="1215600" cy="1049520"/>
            <a:chOff x="5071896" y="2408256"/>
            <a:chExt cx="1215600" cy="1049520"/>
          </a:xfrm>
        </p:grpSpPr>
        <p:cxnSp>
          <p:nvCxnSpPr>
            <p:cNvPr id="53" name="Straight Connector 52"/>
            <p:cNvCxnSpPr/>
            <p:nvPr/>
          </p:nvCxnSpPr>
          <p:spPr>
            <a:xfrm flipV="1">
              <a:off x="5084088" y="2737776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071896" y="2408256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5664696" y="2408592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8401631" y="2696192"/>
            <a:ext cx="0" cy="2133600"/>
            <a:chOff x="2145792" y="2884752"/>
            <a:chExt cx="0" cy="2133600"/>
          </a:xfrm>
        </p:grpSpPr>
        <p:cxnSp>
          <p:nvCxnSpPr>
            <p:cNvPr id="57" name="Straight Connector 56"/>
            <p:cNvCxnSpPr/>
            <p:nvPr/>
          </p:nvCxnSpPr>
          <p:spPr>
            <a:xfrm flipV="1">
              <a:off x="2145792" y="42983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145792" y="3590544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2145792" y="28847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7215887" y="2577728"/>
            <a:ext cx="2365248" cy="2365248"/>
          </a:xfrm>
          <a:prstGeom prst="rect">
            <a:avLst/>
          </a:prstGeom>
          <a:noFill/>
          <a:ln w="28575">
            <a:solidFill>
              <a:srgbClr val="F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215887" y="80575"/>
            <a:ext cx="2365248" cy="2365248"/>
          </a:xfrm>
          <a:prstGeom prst="rect">
            <a:avLst/>
          </a:prstGeom>
          <a:noFill/>
          <a:ln w="28575">
            <a:solidFill>
              <a:srgbClr val="F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-49997" y="1955595"/>
            <a:ext cx="37737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sequence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736159" y="80575"/>
            <a:ext cx="2365248" cy="2365248"/>
          </a:xfrm>
          <a:prstGeom prst="rect">
            <a:avLst/>
          </a:prstGeom>
          <a:noFill/>
          <a:ln w="28575">
            <a:solidFill>
              <a:srgbClr val="F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9736159" y="2577728"/>
            <a:ext cx="2365248" cy="2365248"/>
          </a:xfrm>
          <a:prstGeom prst="rect">
            <a:avLst/>
          </a:prstGeom>
          <a:noFill/>
          <a:ln w="28575">
            <a:solidFill>
              <a:srgbClr val="FCBE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10295983" y="558439"/>
            <a:ext cx="1245600" cy="1409520"/>
            <a:chOff x="4590288" y="3620352"/>
            <a:chExt cx="1245600" cy="1409520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4602480" y="430987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4590288" y="3980352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5213088" y="3620352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10680122" y="2923687"/>
            <a:ext cx="622800" cy="1757328"/>
            <a:chOff x="3425976" y="3266448"/>
            <a:chExt cx="622800" cy="1757328"/>
          </a:xfrm>
        </p:grpSpPr>
        <p:cxnSp>
          <p:nvCxnSpPr>
            <p:cNvPr id="71" name="Straight Connector 70"/>
            <p:cNvCxnSpPr/>
            <p:nvPr/>
          </p:nvCxnSpPr>
          <p:spPr>
            <a:xfrm flipV="1">
              <a:off x="3438168" y="4303776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3438168" y="3595968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425976" y="3266448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151571" y="4265289"/>
            <a:ext cx="1245600" cy="1409520"/>
            <a:chOff x="4590288" y="3620352"/>
            <a:chExt cx="1245600" cy="1409520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4602480" y="430987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4590288" y="3980352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5213088" y="3620352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386684" y="1786992"/>
            <a:ext cx="1215600" cy="1049520"/>
            <a:chOff x="5071896" y="2408256"/>
            <a:chExt cx="1215600" cy="1049520"/>
          </a:xfrm>
        </p:grpSpPr>
        <p:cxnSp>
          <p:nvCxnSpPr>
            <p:cNvPr id="83" name="Straight Connector 82"/>
            <p:cNvCxnSpPr/>
            <p:nvPr/>
          </p:nvCxnSpPr>
          <p:spPr>
            <a:xfrm flipV="1">
              <a:off x="5084088" y="2737776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5071896" y="2408256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5664696" y="2408592"/>
              <a:ext cx="622800" cy="36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3977940" y="714096"/>
            <a:ext cx="0" cy="2133600"/>
            <a:chOff x="2145792" y="2884752"/>
            <a:chExt cx="0" cy="2133600"/>
          </a:xfrm>
        </p:grpSpPr>
        <p:cxnSp>
          <p:nvCxnSpPr>
            <p:cNvPr id="51" name="Straight Connector 50"/>
            <p:cNvCxnSpPr/>
            <p:nvPr/>
          </p:nvCxnSpPr>
          <p:spPr>
            <a:xfrm flipV="1">
              <a:off x="2145792" y="42983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2145792" y="3590544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2145792" y="28847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3786528" y="3541209"/>
            <a:ext cx="0" cy="2133600"/>
            <a:chOff x="2145792" y="2884752"/>
            <a:chExt cx="0" cy="2133600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145792" y="42983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2145792" y="3590544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2145792" y="28847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6532164" y="3541760"/>
            <a:ext cx="0" cy="2133600"/>
            <a:chOff x="2145792" y="2884752"/>
            <a:chExt cx="0" cy="2133600"/>
          </a:xfrm>
        </p:grpSpPr>
        <p:cxnSp>
          <p:nvCxnSpPr>
            <p:cNvPr id="92" name="Straight Connector 91"/>
            <p:cNvCxnSpPr/>
            <p:nvPr/>
          </p:nvCxnSpPr>
          <p:spPr>
            <a:xfrm flipV="1">
              <a:off x="2145792" y="42983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2145792" y="3590544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2145792" y="2884752"/>
              <a:ext cx="0" cy="720000"/>
            </a:xfrm>
            <a:prstGeom prst="line">
              <a:avLst/>
            </a:prstGeom>
            <a:ln w="76200">
              <a:solidFill>
                <a:srgbClr val="448C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499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74172" y="1414626"/>
                <a:ext cx="5069145" cy="45715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Iterated Extended Kalman Filter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</a:p>
              <a:p>
                <a:pPr algn="ctr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i="1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sz="20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0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sz="20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sz="20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GB" sz="2000" i="1">
                  <a:solidFill>
                    <a:srgbClr val="929292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measurement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sz="2000" b="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/>
              </a:p>
              <a:p>
                <a:endParaRPr lang="en-GB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172" y="1414626"/>
                <a:ext cx="5069145" cy="4571508"/>
              </a:xfrm>
              <a:prstGeom prst="rect">
                <a:avLst/>
              </a:prstGeom>
              <a:blipFill>
                <a:blip r:embed="rId2"/>
                <a:stretch>
                  <a:fillRect l="-3005" t="-17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40105" y="1414626"/>
                <a:ext cx="3275064" cy="3466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Extended Kalman Filter</a:t>
                </a:r>
              </a:p>
              <a:p>
                <a:pPr>
                  <a:spcBef>
                    <a:spcPts val="500"/>
                  </a:spcBef>
                  <a:spcAft>
                    <a:spcPts val="500"/>
                  </a:spcAft>
                </a:pPr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measurement update</a:t>
                </a:r>
                <a:endParaRPr lang="en-GB" sz="2000" b="0" i="1">
                  <a:solidFill>
                    <a:srgbClr val="929292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Bef>
                    <a:spcPts val="50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solidFill>
                            <a:srgbClr val="9292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sz="20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0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0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sz="20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GB" sz="20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000" i="1">
                                              <a:solidFill>
                                                <a:srgbClr val="92929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GB" sz="2000" i="1">
                                      <a:solidFill>
                                        <a:srgbClr val="929292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solidFill>
                                            <a:srgbClr val="9292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GB" sz="20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solidFill>
                                <a:srgbClr val="92929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GB" sz="20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92929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b="1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105" y="1414626"/>
                <a:ext cx="3275064" cy="3466975"/>
              </a:xfrm>
              <a:prstGeom prst="rect">
                <a:avLst/>
              </a:prstGeom>
              <a:blipFill>
                <a:blip r:embed="rId3"/>
                <a:stretch>
                  <a:fillRect l="-4842" t="-2285" r="-1304" b="-22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5429369" y="1295400"/>
            <a:ext cx="0" cy="45796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3080" y="1737360"/>
            <a:ext cx="911266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783080" y="1295400"/>
            <a:ext cx="911266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83080" y="1277466"/>
            <a:ext cx="0" cy="45975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895743" y="1277466"/>
            <a:ext cx="0" cy="459755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63911" y="5875020"/>
            <a:ext cx="9131832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434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val 108"/>
          <p:cNvSpPr/>
          <p:nvPr/>
        </p:nvSpPr>
        <p:spPr>
          <a:xfrm>
            <a:off x="4074374" y="3087121"/>
            <a:ext cx="491459" cy="49145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1" name="Oval 110"/>
          <p:cNvSpPr/>
          <p:nvPr/>
        </p:nvSpPr>
        <p:spPr>
          <a:xfrm>
            <a:off x="3714732" y="3823851"/>
            <a:ext cx="604872" cy="604872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2" name="Oval 111"/>
          <p:cNvSpPr/>
          <p:nvPr/>
        </p:nvSpPr>
        <p:spPr>
          <a:xfrm>
            <a:off x="2991452" y="4465789"/>
            <a:ext cx="754251" cy="75412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3" name="Oval 112"/>
          <p:cNvSpPr/>
          <p:nvPr/>
        </p:nvSpPr>
        <p:spPr>
          <a:xfrm>
            <a:off x="1222552" y="2907670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4" name="Oval 113"/>
          <p:cNvSpPr/>
          <p:nvPr/>
        </p:nvSpPr>
        <p:spPr>
          <a:xfrm>
            <a:off x="1790922" y="2907670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5" name="Oval 114"/>
          <p:cNvSpPr/>
          <p:nvPr/>
        </p:nvSpPr>
        <p:spPr>
          <a:xfrm>
            <a:off x="2358245" y="2900054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6" name="Oval 115"/>
          <p:cNvSpPr/>
          <p:nvPr/>
        </p:nvSpPr>
        <p:spPr>
          <a:xfrm>
            <a:off x="2913525" y="2907670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7" name="Oval 116"/>
          <p:cNvSpPr/>
          <p:nvPr/>
        </p:nvSpPr>
        <p:spPr>
          <a:xfrm>
            <a:off x="1099295" y="2781047"/>
            <a:ext cx="768058" cy="76805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8" name="Oval 127"/>
          <p:cNvSpPr/>
          <p:nvPr/>
        </p:nvSpPr>
        <p:spPr>
          <a:xfrm>
            <a:off x="1659203" y="2763320"/>
            <a:ext cx="788269" cy="78826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9" name="Oval 128"/>
          <p:cNvSpPr/>
          <p:nvPr/>
        </p:nvSpPr>
        <p:spPr>
          <a:xfrm>
            <a:off x="2229844" y="2763320"/>
            <a:ext cx="788269" cy="78826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0" name="Oval 129"/>
          <p:cNvSpPr/>
          <p:nvPr/>
        </p:nvSpPr>
        <p:spPr>
          <a:xfrm>
            <a:off x="2793871" y="2784444"/>
            <a:ext cx="768058" cy="76805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41" name="Straight Connector 140"/>
          <p:cNvCxnSpPr/>
          <p:nvPr/>
        </p:nvCxnSpPr>
        <p:spPr>
          <a:xfrm flipH="1">
            <a:off x="1479954" y="3165071"/>
            <a:ext cx="1690974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1871354" y="2530323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5" name="Oval 154"/>
          <p:cNvSpPr/>
          <p:nvPr/>
        </p:nvSpPr>
        <p:spPr>
          <a:xfrm>
            <a:off x="3101247" y="2533044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3168286" y="2642949"/>
            <a:ext cx="53513" cy="522123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1240982" y="2534491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59" name="Straight Connector 158"/>
          <p:cNvCxnSpPr/>
          <p:nvPr/>
        </p:nvCxnSpPr>
        <p:spPr>
          <a:xfrm flipH="1" flipV="1">
            <a:off x="1357338" y="2650566"/>
            <a:ext cx="124531" cy="499413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2490924" y="2535439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62" name="Straight Connector 161"/>
          <p:cNvCxnSpPr/>
          <p:nvPr/>
        </p:nvCxnSpPr>
        <p:spPr>
          <a:xfrm flipH="1" flipV="1">
            <a:off x="2593445" y="2656403"/>
            <a:ext cx="20721" cy="508668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3034417" y="1844405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5" name="Oval 164"/>
          <p:cNvSpPr/>
          <p:nvPr/>
        </p:nvSpPr>
        <p:spPr>
          <a:xfrm>
            <a:off x="2331142" y="1771688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6" name="Oval 165"/>
          <p:cNvSpPr/>
          <p:nvPr/>
        </p:nvSpPr>
        <p:spPr>
          <a:xfrm>
            <a:off x="1660972" y="1837676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7" name="Oval 166"/>
          <p:cNvSpPr/>
          <p:nvPr/>
        </p:nvSpPr>
        <p:spPr>
          <a:xfrm>
            <a:off x="995231" y="1939164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8" name="Oval 167"/>
          <p:cNvSpPr/>
          <p:nvPr/>
        </p:nvSpPr>
        <p:spPr>
          <a:xfrm>
            <a:off x="3130530" y="996708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9" name="Oval 168"/>
          <p:cNvSpPr/>
          <p:nvPr/>
        </p:nvSpPr>
        <p:spPr>
          <a:xfrm>
            <a:off x="2320310" y="919235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0" name="Oval 169"/>
          <p:cNvSpPr/>
          <p:nvPr/>
        </p:nvSpPr>
        <p:spPr>
          <a:xfrm>
            <a:off x="1558410" y="1059844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1" name="Oval 170"/>
          <p:cNvSpPr/>
          <p:nvPr/>
        </p:nvSpPr>
        <p:spPr>
          <a:xfrm>
            <a:off x="845156" y="1317022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2" name="Oval 171"/>
          <p:cNvSpPr>
            <a:spLocks noChangeAspect="1"/>
          </p:cNvSpPr>
          <p:nvPr/>
        </p:nvSpPr>
        <p:spPr>
          <a:xfrm>
            <a:off x="3221798" y="209876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3" name="Oval 172"/>
          <p:cNvSpPr>
            <a:spLocks noChangeAspect="1"/>
          </p:cNvSpPr>
          <p:nvPr/>
        </p:nvSpPr>
        <p:spPr>
          <a:xfrm>
            <a:off x="2302718" y="53340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4" name="Oval 173"/>
          <p:cNvSpPr>
            <a:spLocks noChangeAspect="1"/>
          </p:cNvSpPr>
          <p:nvPr/>
        </p:nvSpPr>
        <p:spPr>
          <a:xfrm>
            <a:off x="1452958" y="205446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5" name="Oval 174"/>
          <p:cNvSpPr>
            <a:spLocks noChangeAspect="1"/>
          </p:cNvSpPr>
          <p:nvPr/>
        </p:nvSpPr>
        <p:spPr>
          <a:xfrm>
            <a:off x="706120" y="739176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6" name="Oval 175"/>
          <p:cNvSpPr>
            <a:spLocks noChangeAspect="1"/>
          </p:cNvSpPr>
          <p:nvPr/>
        </p:nvSpPr>
        <p:spPr>
          <a:xfrm>
            <a:off x="1552259" y="5240129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7" name="Oval 176"/>
          <p:cNvSpPr>
            <a:spLocks noChangeAspect="1"/>
          </p:cNvSpPr>
          <p:nvPr/>
        </p:nvSpPr>
        <p:spPr>
          <a:xfrm>
            <a:off x="2096676" y="5240129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8" name="Oval 177"/>
          <p:cNvSpPr>
            <a:spLocks noChangeAspect="1"/>
          </p:cNvSpPr>
          <p:nvPr/>
        </p:nvSpPr>
        <p:spPr>
          <a:xfrm>
            <a:off x="1542706" y="5823553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9" name="Oval 178"/>
          <p:cNvSpPr>
            <a:spLocks noChangeAspect="1"/>
          </p:cNvSpPr>
          <p:nvPr/>
        </p:nvSpPr>
        <p:spPr>
          <a:xfrm>
            <a:off x="2106228" y="5805171"/>
            <a:ext cx="974433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0" name="Straight Connector 179"/>
          <p:cNvCxnSpPr/>
          <p:nvPr/>
        </p:nvCxnSpPr>
        <p:spPr>
          <a:xfrm flipH="1" flipV="1">
            <a:off x="911627" y="940418"/>
            <a:ext cx="577494" cy="223547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 flipV="1">
            <a:off x="1659203" y="408339"/>
            <a:ext cx="397826" cy="2770591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2506035" y="258879"/>
            <a:ext cx="108130" cy="29062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3172960" y="408339"/>
            <a:ext cx="255368" cy="2759865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3462938" y="3904351"/>
            <a:ext cx="233017" cy="233017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5" name="Straight Connector 184"/>
          <p:cNvCxnSpPr/>
          <p:nvPr/>
        </p:nvCxnSpPr>
        <p:spPr>
          <a:xfrm flipH="1">
            <a:off x="3368579" y="4125570"/>
            <a:ext cx="648589" cy="717285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3588697" y="4020860"/>
            <a:ext cx="428470" cy="105427"/>
          </a:xfrm>
          <a:prstGeom prst="line">
            <a:avLst/>
          </a:prstGeom>
          <a:ln w="57150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/>
          <p:cNvSpPr/>
          <p:nvPr/>
        </p:nvSpPr>
        <p:spPr>
          <a:xfrm rot="18376099">
            <a:off x="4097366" y="2512333"/>
            <a:ext cx="416978" cy="426840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88" name="Oval 187"/>
          <p:cNvSpPr/>
          <p:nvPr/>
        </p:nvSpPr>
        <p:spPr>
          <a:xfrm rot="18376099">
            <a:off x="4175816" y="2301465"/>
            <a:ext cx="338934" cy="3389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9" name="Straight Connector 188"/>
          <p:cNvCxnSpPr>
            <a:endCxn id="220" idx="2"/>
          </p:cNvCxnSpPr>
          <p:nvPr/>
        </p:nvCxnSpPr>
        <p:spPr>
          <a:xfrm flipH="1">
            <a:off x="4314813" y="2470932"/>
            <a:ext cx="30471" cy="30131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3199110" y="3628684"/>
            <a:ext cx="338934" cy="3389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1" name="Oval 190"/>
          <p:cNvSpPr/>
          <p:nvPr/>
        </p:nvSpPr>
        <p:spPr>
          <a:xfrm>
            <a:off x="1856879" y="4611517"/>
            <a:ext cx="929754" cy="92975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2" name="Oval 191"/>
          <p:cNvSpPr/>
          <p:nvPr/>
        </p:nvSpPr>
        <p:spPr>
          <a:xfrm>
            <a:off x="1322256" y="4631729"/>
            <a:ext cx="889329" cy="8893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3" name="Oval 192"/>
          <p:cNvSpPr/>
          <p:nvPr/>
        </p:nvSpPr>
        <p:spPr>
          <a:xfrm>
            <a:off x="2437846" y="4631729"/>
            <a:ext cx="889329" cy="8893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94" name="Straight Connector 193"/>
          <p:cNvCxnSpPr/>
          <p:nvPr/>
        </p:nvCxnSpPr>
        <p:spPr>
          <a:xfrm flipH="1" flipV="1">
            <a:off x="1479953" y="3165076"/>
            <a:ext cx="281243" cy="193669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2893496" y="3165072"/>
            <a:ext cx="284403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 flipV="1">
            <a:off x="2050493" y="3165073"/>
            <a:ext cx="265220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2321756" y="3165072"/>
            <a:ext cx="303874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1761195" y="3165072"/>
            <a:ext cx="287708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 flipV="1">
            <a:off x="2621364" y="3165072"/>
            <a:ext cx="272133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1761195" y="5101770"/>
            <a:ext cx="1132301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4311136" y="2715108"/>
            <a:ext cx="0" cy="635562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348196" y="2642949"/>
            <a:ext cx="1860265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 flipV="1">
            <a:off x="2598138" y="2637538"/>
            <a:ext cx="582487" cy="53835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V="1">
            <a:off x="2039475" y="5736083"/>
            <a:ext cx="0" cy="607558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2039475" y="6322213"/>
            <a:ext cx="553970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2593445" y="5736083"/>
            <a:ext cx="0" cy="60755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2039476" y="5757876"/>
            <a:ext cx="544417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3368578" y="3795887"/>
            <a:ext cx="0" cy="104696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3368577" y="3795887"/>
            <a:ext cx="222369" cy="22497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/>
          <p:cNvSpPr/>
          <p:nvPr/>
        </p:nvSpPr>
        <p:spPr>
          <a:xfrm rot="16200000">
            <a:off x="3330530" y="477400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 rot="16200000">
            <a:off x="2545862" y="570520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 rot="16200000">
            <a:off x="1985384" y="570520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 rot="16200000">
            <a:off x="1984599" y="626724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 rot="16200000">
            <a:off x="2548566" y="626925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 rot="16200000">
            <a:off x="1703637" y="504603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 rot="16200000">
            <a:off x="2271340" y="505077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 rot="16200000">
            <a:off x="2847896" y="505522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 rot="16200000">
            <a:off x="3530161" y="397036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 rot="16200000">
            <a:off x="3315618" y="374028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 rot="16200000">
            <a:off x="4261854" y="266633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 rot="16200000">
            <a:off x="4296144" y="241702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 rot="16200000">
            <a:off x="3117665" y="311211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 rot="16200000">
            <a:off x="2561778" y="310570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 rot="16200000">
            <a:off x="3159543" y="258431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 rot="16200000">
            <a:off x="1298789" y="2589694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 rot="16200000">
            <a:off x="854838" y="88746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 rot="16200000">
            <a:off x="1009402" y="1487459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 rot="16200000">
            <a:off x="1175499" y="211922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 rot="16200000">
            <a:off x="1597721" y="34527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 rot="16200000">
            <a:off x="1733713" y="1223208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 rot="16200000">
            <a:off x="1849261" y="201275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 rot="16200000">
            <a:off x="2517911" y="1943648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 rot="16200000">
            <a:off x="2454183" y="19847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 rot="16200000">
            <a:off x="2485965" y="109006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 rot="16200000">
            <a:off x="3377766" y="35180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 rot="16200000">
            <a:off x="3300644" y="116291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 rot="16200000">
            <a:off x="3219888" y="201880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 flipH="1">
            <a:off x="4017167" y="3332850"/>
            <a:ext cx="302437" cy="79272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 rot="16200000">
            <a:off x="3964208" y="407518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 rot="16200000">
            <a:off x="4261854" y="326798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>
            <a:stCxn id="218" idx="6"/>
            <a:endCxn id="210" idx="6"/>
          </p:cNvCxnSpPr>
          <p:nvPr/>
        </p:nvCxnSpPr>
        <p:spPr>
          <a:xfrm flipH="1">
            <a:off x="3383489" y="3970362"/>
            <a:ext cx="199631" cy="803641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H="1">
            <a:off x="1476793" y="2636691"/>
            <a:ext cx="514826" cy="54191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244"/>
          <p:cNvSpPr/>
          <p:nvPr/>
        </p:nvSpPr>
        <p:spPr>
          <a:xfrm rot="16200000">
            <a:off x="1427123" y="311531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 rot="16200000">
            <a:off x="1924316" y="258173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Connector 246"/>
          <p:cNvCxnSpPr/>
          <p:nvPr/>
        </p:nvCxnSpPr>
        <p:spPr>
          <a:xfrm flipH="1">
            <a:off x="2054946" y="2649208"/>
            <a:ext cx="539489" cy="525364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/>
          <p:cNvSpPr/>
          <p:nvPr/>
        </p:nvSpPr>
        <p:spPr>
          <a:xfrm rot="16200000">
            <a:off x="2001812" y="311557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 rot="16200000">
            <a:off x="2542985" y="258676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9027374" y="3091912"/>
            <a:ext cx="491459" cy="49145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8" name="Oval 107"/>
          <p:cNvSpPr/>
          <p:nvPr/>
        </p:nvSpPr>
        <p:spPr>
          <a:xfrm>
            <a:off x="8667732" y="3828642"/>
            <a:ext cx="604872" cy="604872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0" name="Oval 109"/>
          <p:cNvSpPr/>
          <p:nvPr/>
        </p:nvSpPr>
        <p:spPr>
          <a:xfrm>
            <a:off x="7944452" y="4470580"/>
            <a:ext cx="754251" cy="75412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8" name="Oval 117"/>
          <p:cNvSpPr/>
          <p:nvPr/>
        </p:nvSpPr>
        <p:spPr>
          <a:xfrm>
            <a:off x="6175552" y="2912461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9" name="Oval 118"/>
          <p:cNvSpPr/>
          <p:nvPr/>
        </p:nvSpPr>
        <p:spPr>
          <a:xfrm>
            <a:off x="6743922" y="2912461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0" name="Oval 119"/>
          <p:cNvSpPr/>
          <p:nvPr/>
        </p:nvSpPr>
        <p:spPr>
          <a:xfrm>
            <a:off x="7311245" y="2904845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1" name="Oval 120"/>
          <p:cNvSpPr/>
          <p:nvPr/>
        </p:nvSpPr>
        <p:spPr>
          <a:xfrm>
            <a:off x="7866525" y="2912461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2" name="Oval 121"/>
          <p:cNvSpPr/>
          <p:nvPr/>
        </p:nvSpPr>
        <p:spPr>
          <a:xfrm>
            <a:off x="6052295" y="2785838"/>
            <a:ext cx="768058" cy="76805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3" name="Oval 122"/>
          <p:cNvSpPr/>
          <p:nvPr/>
        </p:nvSpPr>
        <p:spPr>
          <a:xfrm>
            <a:off x="6612203" y="2768111"/>
            <a:ext cx="788269" cy="78826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4" name="Oval 123"/>
          <p:cNvSpPr/>
          <p:nvPr/>
        </p:nvSpPr>
        <p:spPr>
          <a:xfrm>
            <a:off x="7182844" y="2768111"/>
            <a:ext cx="788269" cy="78826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5" name="Oval 124"/>
          <p:cNvSpPr/>
          <p:nvPr/>
        </p:nvSpPr>
        <p:spPr>
          <a:xfrm>
            <a:off x="7746871" y="2789235"/>
            <a:ext cx="768058" cy="76805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6432954" y="3169862"/>
            <a:ext cx="1690974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6824354" y="2535114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1" name="Oval 130"/>
          <p:cNvSpPr/>
          <p:nvPr/>
        </p:nvSpPr>
        <p:spPr>
          <a:xfrm>
            <a:off x="8054247" y="2537835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8121286" y="2647740"/>
            <a:ext cx="53513" cy="522123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6193982" y="2539282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34" name="Straight Connector 133"/>
          <p:cNvCxnSpPr/>
          <p:nvPr/>
        </p:nvCxnSpPr>
        <p:spPr>
          <a:xfrm flipH="1" flipV="1">
            <a:off x="6310338" y="2655357"/>
            <a:ext cx="124531" cy="499413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7443924" y="2540230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36" name="Straight Connector 135"/>
          <p:cNvCxnSpPr/>
          <p:nvPr/>
        </p:nvCxnSpPr>
        <p:spPr>
          <a:xfrm flipH="1" flipV="1">
            <a:off x="7546445" y="2661194"/>
            <a:ext cx="20721" cy="508668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7987417" y="1849196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8" name="Oval 137"/>
          <p:cNvSpPr/>
          <p:nvPr/>
        </p:nvSpPr>
        <p:spPr>
          <a:xfrm>
            <a:off x="7284142" y="1776479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9" name="Oval 138"/>
          <p:cNvSpPr/>
          <p:nvPr/>
        </p:nvSpPr>
        <p:spPr>
          <a:xfrm>
            <a:off x="6613972" y="1842467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0" name="Oval 139"/>
          <p:cNvSpPr/>
          <p:nvPr/>
        </p:nvSpPr>
        <p:spPr>
          <a:xfrm>
            <a:off x="5948231" y="1943955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2" name="Oval 141"/>
          <p:cNvSpPr/>
          <p:nvPr/>
        </p:nvSpPr>
        <p:spPr>
          <a:xfrm>
            <a:off x="8083530" y="1001499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3" name="Oval 142"/>
          <p:cNvSpPr/>
          <p:nvPr/>
        </p:nvSpPr>
        <p:spPr>
          <a:xfrm>
            <a:off x="7273310" y="924026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4" name="Oval 143"/>
          <p:cNvSpPr/>
          <p:nvPr/>
        </p:nvSpPr>
        <p:spPr>
          <a:xfrm>
            <a:off x="6511410" y="1064635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5" name="Oval 144"/>
          <p:cNvSpPr/>
          <p:nvPr/>
        </p:nvSpPr>
        <p:spPr>
          <a:xfrm>
            <a:off x="5798156" y="1321813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6" name="Oval 145"/>
          <p:cNvSpPr>
            <a:spLocks noChangeAspect="1"/>
          </p:cNvSpPr>
          <p:nvPr/>
        </p:nvSpPr>
        <p:spPr>
          <a:xfrm>
            <a:off x="8174798" y="214667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7" name="Oval 146"/>
          <p:cNvSpPr>
            <a:spLocks noChangeAspect="1"/>
          </p:cNvSpPr>
          <p:nvPr/>
        </p:nvSpPr>
        <p:spPr>
          <a:xfrm>
            <a:off x="7255718" y="58131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8" name="Oval 147"/>
          <p:cNvSpPr>
            <a:spLocks noChangeAspect="1"/>
          </p:cNvSpPr>
          <p:nvPr/>
        </p:nvSpPr>
        <p:spPr>
          <a:xfrm>
            <a:off x="6405958" y="210237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9" name="Oval 148"/>
          <p:cNvSpPr>
            <a:spLocks noChangeAspect="1"/>
          </p:cNvSpPr>
          <p:nvPr/>
        </p:nvSpPr>
        <p:spPr>
          <a:xfrm>
            <a:off x="5659120" y="743967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6505259" y="5244920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1" name="Oval 150"/>
          <p:cNvSpPr>
            <a:spLocks noChangeAspect="1"/>
          </p:cNvSpPr>
          <p:nvPr/>
        </p:nvSpPr>
        <p:spPr>
          <a:xfrm>
            <a:off x="7049676" y="5244920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2" name="Oval 151"/>
          <p:cNvSpPr>
            <a:spLocks noChangeAspect="1"/>
          </p:cNvSpPr>
          <p:nvPr/>
        </p:nvSpPr>
        <p:spPr>
          <a:xfrm>
            <a:off x="6495706" y="5828344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3" name="Oval 152"/>
          <p:cNvSpPr>
            <a:spLocks noChangeAspect="1"/>
          </p:cNvSpPr>
          <p:nvPr/>
        </p:nvSpPr>
        <p:spPr>
          <a:xfrm>
            <a:off x="7059228" y="5809962"/>
            <a:ext cx="974433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58" name="Straight Connector 157"/>
          <p:cNvCxnSpPr/>
          <p:nvPr/>
        </p:nvCxnSpPr>
        <p:spPr>
          <a:xfrm flipH="1" flipV="1">
            <a:off x="5864627" y="945209"/>
            <a:ext cx="577494" cy="223547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 flipV="1">
            <a:off x="6612203" y="413130"/>
            <a:ext cx="397826" cy="2770591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7459035" y="263670"/>
            <a:ext cx="108130" cy="29062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8125960" y="413130"/>
            <a:ext cx="255368" cy="2759865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/>
          <p:cNvSpPr/>
          <p:nvPr/>
        </p:nvSpPr>
        <p:spPr>
          <a:xfrm>
            <a:off x="8415938" y="3909142"/>
            <a:ext cx="233017" cy="233017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250" name="Straight Connector 249"/>
          <p:cNvCxnSpPr/>
          <p:nvPr/>
        </p:nvCxnSpPr>
        <p:spPr>
          <a:xfrm flipH="1">
            <a:off x="8321579" y="4130361"/>
            <a:ext cx="648589" cy="717285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8541697" y="4025651"/>
            <a:ext cx="428470" cy="105427"/>
          </a:xfrm>
          <a:prstGeom prst="line">
            <a:avLst/>
          </a:prstGeom>
          <a:ln w="57150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>
          <a:xfrm rot="18376099">
            <a:off x="9050366" y="2517124"/>
            <a:ext cx="416978" cy="426840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3" name="Oval 252"/>
          <p:cNvSpPr/>
          <p:nvPr/>
        </p:nvSpPr>
        <p:spPr>
          <a:xfrm rot="18376099">
            <a:off x="9128816" y="2306256"/>
            <a:ext cx="338934" cy="3389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254" name="Straight Connector 253"/>
          <p:cNvCxnSpPr>
            <a:endCxn id="285" idx="2"/>
          </p:cNvCxnSpPr>
          <p:nvPr/>
        </p:nvCxnSpPr>
        <p:spPr>
          <a:xfrm flipH="1">
            <a:off x="9267813" y="2475723"/>
            <a:ext cx="30471" cy="30131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Oval 254"/>
          <p:cNvSpPr/>
          <p:nvPr/>
        </p:nvSpPr>
        <p:spPr>
          <a:xfrm>
            <a:off x="8152110" y="3633475"/>
            <a:ext cx="338934" cy="3389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6" name="Oval 255"/>
          <p:cNvSpPr/>
          <p:nvPr/>
        </p:nvSpPr>
        <p:spPr>
          <a:xfrm>
            <a:off x="6809879" y="4616308"/>
            <a:ext cx="929754" cy="92975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7" name="Oval 256"/>
          <p:cNvSpPr/>
          <p:nvPr/>
        </p:nvSpPr>
        <p:spPr>
          <a:xfrm>
            <a:off x="6275256" y="4636520"/>
            <a:ext cx="889329" cy="8893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8" name="Oval 257"/>
          <p:cNvSpPr/>
          <p:nvPr/>
        </p:nvSpPr>
        <p:spPr>
          <a:xfrm>
            <a:off x="7390846" y="4636520"/>
            <a:ext cx="889329" cy="8893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259" name="Straight Connector 258"/>
          <p:cNvCxnSpPr/>
          <p:nvPr/>
        </p:nvCxnSpPr>
        <p:spPr>
          <a:xfrm flipH="1" flipV="1">
            <a:off x="6432953" y="3169867"/>
            <a:ext cx="281243" cy="1936693"/>
          </a:xfrm>
          <a:prstGeom prst="line">
            <a:avLst/>
          </a:prstGeom>
          <a:ln w="53975">
            <a:solidFill>
              <a:srgbClr val="BA469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7846496" y="3169863"/>
            <a:ext cx="284403" cy="1936697"/>
          </a:xfrm>
          <a:prstGeom prst="line">
            <a:avLst/>
          </a:prstGeom>
          <a:ln w="53975">
            <a:solidFill>
              <a:srgbClr val="BA469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6714195" y="5106561"/>
            <a:ext cx="1132301" cy="0"/>
          </a:xfrm>
          <a:prstGeom prst="line">
            <a:avLst/>
          </a:prstGeom>
          <a:ln w="53975">
            <a:solidFill>
              <a:srgbClr val="BA469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9264136" y="2719899"/>
            <a:ext cx="0" cy="635562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6301196" y="2647740"/>
            <a:ext cx="1860265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V="1">
            <a:off x="6992475" y="5740874"/>
            <a:ext cx="0" cy="607558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6992475" y="6327004"/>
            <a:ext cx="553970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>
            <a:off x="7546445" y="5740874"/>
            <a:ext cx="0" cy="60755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6992476" y="5762667"/>
            <a:ext cx="544417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8321578" y="3800678"/>
            <a:ext cx="0" cy="104696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8321577" y="3800678"/>
            <a:ext cx="222369" cy="22497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Oval 274"/>
          <p:cNvSpPr/>
          <p:nvPr/>
        </p:nvSpPr>
        <p:spPr>
          <a:xfrm rot="16200000">
            <a:off x="8283530" y="4778794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 rot="16200000">
            <a:off x="7498862" y="570999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 rot="16200000">
            <a:off x="6938384" y="570999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 rot="16200000">
            <a:off x="6937599" y="627203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 rot="16200000">
            <a:off x="7501566" y="627404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/>
          <p:cNvSpPr/>
          <p:nvPr/>
        </p:nvSpPr>
        <p:spPr>
          <a:xfrm rot="16200000">
            <a:off x="7800896" y="506001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/>
          <p:cNvSpPr/>
          <p:nvPr/>
        </p:nvSpPr>
        <p:spPr>
          <a:xfrm rot="16200000">
            <a:off x="8483161" y="397515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/>
          <p:cNvSpPr/>
          <p:nvPr/>
        </p:nvSpPr>
        <p:spPr>
          <a:xfrm rot="16200000">
            <a:off x="8268618" y="374507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/>
          <p:cNvSpPr/>
          <p:nvPr/>
        </p:nvSpPr>
        <p:spPr>
          <a:xfrm rot="16200000">
            <a:off x="9214854" y="267112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/>
          <p:cNvSpPr/>
          <p:nvPr/>
        </p:nvSpPr>
        <p:spPr>
          <a:xfrm rot="16200000">
            <a:off x="9249144" y="242181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/>
          <p:cNvSpPr/>
          <p:nvPr/>
        </p:nvSpPr>
        <p:spPr>
          <a:xfrm rot="16200000">
            <a:off x="8070665" y="3116904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/>
          <p:cNvSpPr/>
          <p:nvPr/>
        </p:nvSpPr>
        <p:spPr>
          <a:xfrm rot="16200000">
            <a:off x="8112543" y="2589108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/>
          <p:cNvSpPr/>
          <p:nvPr/>
        </p:nvSpPr>
        <p:spPr>
          <a:xfrm rot="16200000">
            <a:off x="6251789" y="259448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/>
          <p:cNvSpPr/>
          <p:nvPr/>
        </p:nvSpPr>
        <p:spPr>
          <a:xfrm rot="16200000">
            <a:off x="5807838" y="89225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/>
          <p:cNvSpPr/>
          <p:nvPr/>
        </p:nvSpPr>
        <p:spPr>
          <a:xfrm rot="16200000">
            <a:off x="5962402" y="149225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/>
          <p:cNvSpPr/>
          <p:nvPr/>
        </p:nvSpPr>
        <p:spPr>
          <a:xfrm rot="16200000">
            <a:off x="6128499" y="2124014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/>
          <p:cNvSpPr/>
          <p:nvPr/>
        </p:nvSpPr>
        <p:spPr>
          <a:xfrm rot="16200000">
            <a:off x="6550721" y="35006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/>
          <p:cNvSpPr/>
          <p:nvPr/>
        </p:nvSpPr>
        <p:spPr>
          <a:xfrm rot="16200000">
            <a:off x="6686713" y="1227999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/>
          <p:cNvSpPr/>
          <p:nvPr/>
        </p:nvSpPr>
        <p:spPr>
          <a:xfrm rot="16200000">
            <a:off x="6802261" y="201754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/>
          <p:cNvSpPr/>
          <p:nvPr/>
        </p:nvSpPr>
        <p:spPr>
          <a:xfrm rot="16200000">
            <a:off x="7470911" y="1948439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/>
          <p:cNvSpPr/>
          <p:nvPr/>
        </p:nvSpPr>
        <p:spPr>
          <a:xfrm rot="16200000">
            <a:off x="7407183" y="20326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/>
          <p:cNvSpPr/>
          <p:nvPr/>
        </p:nvSpPr>
        <p:spPr>
          <a:xfrm rot="16200000">
            <a:off x="7438965" y="109485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/>
          <p:cNvSpPr/>
          <p:nvPr/>
        </p:nvSpPr>
        <p:spPr>
          <a:xfrm rot="16200000">
            <a:off x="8330766" y="35659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/>
          <p:cNvSpPr/>
          <p:nvPr/>
        </p:nvSpPr>
        <p:spPr>
          <a:xfrm rot="16200000">
            <a:off x="8253644" y="1167708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/>
          <p:cNvSpPr/>
          <p:nvPr/>
        </p:nvSpPr>
        <p:spPr>
          <a:xfrm rot="16200000">
            <a:off x="8172888" y="202359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3" name="Straight Connector 302"/>
          <p:cNvCxnSpPr/>
          <p:nvPr/>
        </p:nvCxnSpPr>
        <p:spPr>
          <a:xfrm flipH="1">
            <a:off x="8970167" y="3337641"/>
            <a:ext cx="302437" cy="79272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Oval 303"/>
          <p:cNvSpPr/>
          <p:nvPr/>
        </p:nvSpPr>
        <p:spPr>
          <a:xfrm rot="16200000">
            <a:off x="8917208" y="407997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/>
          <p:cNvSpPr/>
          <p:nvPr/>
        </p:nvSpPr>
        <p:spPr>
          <a:xfrm rot="16200000">
            <a:off x="9214854" y="327277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6" name="Straight Connector 305"/>
          <p:cNvCxnSpPr>
            <a:stCxn id="283" idx="6"/>
            <a:endCxn id="275" idx="6"/>
          </p:cNvCxnSpPr>
          <p:nvPr/>
        </p:nvCxnSpPr>
        <p:spPr>
          <a:xfrm flipH="1">
            <a:off x="8336489" y="3975153"/>
            <a:ext cx="199631" cy="803641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/>
          <p:cNvSpPr/>
          <p:nvPr/>
        </p:nvSpPr>
        <p:spPr>
          <a:xfrm rot="16200000">
            <a:off x="6380123" y="312010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/>
          <p:cNvSpPr/>
          <p:nvPr/>
        </p:nvSpPr>
        <p:spPr>
          <a:xfrm rot="16200000">
            <a:off x="6877316" y="258652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/>
          <p:cNvSpPr/>
          <p:nvPr/>
        </p:nvSpPr>
        <p:spPr>
          <a:xfrm rot="16200000">
            <a:off x="7495985" y="259155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3" name="Straight Connector 312"/>
          <p:cNvCxnSpPr/>
          <p:nvPr/>
        </p:nvCxnSpPr>
        <p:spPr>
          <a:xfrm flipH="1">
            <a:off x="6732456" y="3177482"/>
            <a:ext cx="1361069" cy="1880959"/>
          </a:xfrm>
          <a:prstGeom prst="line">
            <a:avLst/>
          </a:prstGeom>
          <a:ln w="53975">
            <a:solidFill>
              <a:srgbClr val="BA469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stCxn id="284" idx="0"/>
          </p:cNvCxnSpPr>
          <p:nvPr/>
        </p:nvCxnSpPr>
        <p:spPr>
          <a:xfrm flipH="1">
            <a:off x="6688751" y="3798035"/>
            <a:ext cx="1579867" cy="1308525"/>
          </a:xfrm>
          <a:prstGeom prst="line">
            <a:avLst/>
          </a:prstGeom>
          <a:ln w="53975">
            <a:solidFill>
              <a:srgbClr val="BA469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 flipH="1">
            <a:off x="6702408" y="3153715"/>
            <a:ext cx="309622" cy="1941792"/>
          </a:xfrm>
          <a:prstGeom prst="line">
            <a:avLst/>
          </a:prstGeom>
          <a:ln w="53975">
            <a:solidFill>
              <a:srgbClr val="BA469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 flipH="1">
            <a:off x="6703445" y="3162243"/>
            <a:ext cx="873533" cy="1970889"/>
          </a:xfrm>
          <a:prstGeom prst="line">
            <a:avLst/>
          </a:prstGeom>
          <a:ln w="53975">
            <a:solidFill>
              <a:srgbClr val="BA469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/>
          <p:cNvSpPr/>
          <p:nvPr/>
        </p:nvSpPr>
        <p:spPr>
          <a:xfrm rot="16200000">
            <a:off x="6656637" y="505082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6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87681" y="42672"/>
            <a:ext cx="113157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Kalman Filter vs Quadratic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3763" y="1119376"/>
                <a:ext cx="5722509" cy="3489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  <a:p>
                <a:endParaRPr lang="en-GB" sz="12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endParaRPr lang="en-US" sz="1200" b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d>
                      <m:d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sz="1200" b="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b="0">
                    <a:solidFill>
                      <a:schemeClr val="tx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rad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200" b="0" i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rad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sz="1200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𝐴𝑏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𝐶𝑑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func>
                      <m:sSubSup>
                        <m:sSubSup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endParaRPr lang="en-GB" sz="12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inv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inv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inv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1200" smtClean="0">
                          <a:latin typeface="Cambria Math" panose="02040503050406030204" pitchFamily="18" charset="0"/>
                        </a:rPr>
                        <m:t>inv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3" y="1119376"/>
                <a:ext cx="5722509" cy="3489545"/>
              </a:xfrm>
              <a:prstGeom prst="rect">
                <a:avLst/>
              </a:prstGeom>
              <a:blipFill>
                <a:blip r:embed="rId2"/>
                <a:stretch>
                  <a:fillRect l="-958" b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98948" y="2123248"/>
                <a:ext cx="4382206" cy="1132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200" b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GB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</m:e>
                      </m:func>
                      <m:sSubSup>
                        <m:sSubSupPr>
                          <m:ctrlP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2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1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200" b="0">
                  <a:solidFill>
                    <a:schemeClr val="tx1"/>
                  </a:solidFill>
                </a:endParaRPr>
              </a:p>
              <a:p>
                <a:endParaRPr lang="en-US" sz="1200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>
                  <a:solidFill>
                    <a:schemeClr val="tx1"/>
                  </a:solidFill>
                </a:endParaRPr>
              </a:p>
              <a:p>
                <a:endParaRPr lang="en-GB" sz="12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948" y="2123248"/>
                <a:ext cx="4382206" cy="1132361"/>
              </a:xfrm>
              <a:prstGeom prst="rect">
                <a:avLst/>
              </a:prstGeom>
              <a:blipFill>
                <a:blip r:embed="rId3"/>
                <a:stretch>
                  <a:fillRect l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61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185862"/>
            <a:ext cx="56388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23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46275" y="3777162"/>
                <a:ext cx="3349315" cy="718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275" y="3777162"/>
                <a:ext cx="3349315" cy="718402"/>
              </a:xfrm>
              <a:prstGeom prst="rect">
                <a:avLst/>
              </a:prstGeom>
              <a:blipFill>
                <a:blip r:embed="rId2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363512" y="3777162"/>
                <a:ext cx="4118692" cy="1245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12" y="3777162"/>
                <a:ext cx="4118692" cy="1245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5433114" y="872947"/>
            <a:ext cx="0" cy="575137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363512" y="1285982"/>
            <a:ext cx="821517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44865" y="874502"/>
            <a:ext cx="82338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344865" y="872947"/>
            <a:ext cx="0" cy="576227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546419" y="872947"/>
            <a:ext cx="29874" cy="576227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334705" y="6625062"/>
            <a:ext cx="824398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373133" y="5758351"/>
                <a:ext cx="3154261" cy="778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33" y="5758351"/>
                <a:ext cx="3154261" cy="778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842269" y="5654931"/>
                <a:ext cx="20134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69" y="5654931"/>
                <a:ext cx="2013436" cy="276999"/>
              </a:xfrm>
              <a:prstGeom prst="rect">
                <a:avLst/>
              </a:prstGeom>
              <a:blipFill>
                <a:blip r:embed="rId5"/>
                <a:stretch>
                  <a:fillRect l="-2417" t="-11111" r="-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336281" y="5222496"/>
                <a:ext cx="2050048" cy="3966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81" y="5222496"/>
                <a:ext cx="2050048" cy="396647"/>
              </a:xfrm>
              <a:prstGeom prst="rect">
                <a:avLst/>
              </a:prstGeom>
              <a:blipFill>
                <a:blip r:embed="rId6"/>
                <a:stretch>
                  <a:fillRect l="-1187" t="-16923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3869636" y="1417203"/>
                <a:ext cx="3202928" cy="15406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/>
                  <a:t>Optimizing a frame independently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636" y="1417203"/>
                <a:ext cx="3202928" cy="1540615"/>
              </a:xfrm>
              <a:prstGeom prst="rect">
                <a:avLst/>
              </a:prstGeom>
              <a:blipFill>
                <a:blip r:embed="rId7"/>
                <a:stretch>
                  <a:fillRect l="-4381" t="-5138" r="-4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/>
          <p:cNvSpPr/>
          <p:nvPr/>
        </p:nvSpPr>
        <p:spPr>
          <a:xfrm>
            <a:off x="2975149" y="3391433"/>
            <a:ext cx="488518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/>
              <a:t>Optimizing a sequence with Kalman-like algorithm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1334705" y="3397255"/>
            <a:ext cx="821517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282502" y="894383"/>
            <a:ext cx="87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“Solve”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854083" y="894383"/>
            <a:ext cx="119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“Simulate”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90713" y="5508528"/>
                <a:ext cx="22680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713" y="5508528"/>
                <a:ext cx="2268057" cy="276999"/>
              </a:xfrm>
              <a:prstGeom prst="rect">
                <a:avLst/>
              </a:prstGeom>
              <a:blipFill>
                <a:blip r:embed="rId8"/>
                <a:stretch>
                  <a:fillRect l="-2151" t="-26667" r="-618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404508" y="-2677"/>
            <a:ext cx="6694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BA4691"/>
                </a:solidFill>
                <a:latin typeface="Calibri" panose="020F0502020204030204" pitchFamily="34" charset="0"/>
              </a:rPr>
              <a:t>Notation by Dr. Fitzgibbon</a:t>
            </a:r>
            <a:endParaRPr lang="en-US" sz="4800" dirty="0">
              <a:solidFill>
                <a:srgbClr val="BA46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644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46275" y="505642"/>
                <a:ext cx="3932487" cy="1389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̃"/>
                                                        <m:ctrlP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275" y="505642"/>
                <a:ext cx="3932487" cy="13892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63512" y="505642"/>
                <a:ext cx="3971344" cy="1245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b="0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512" y="505642"/>
                <a:ext cx="3971344" cy="1245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5433114" y="119913"/>
            <a:ext cx="0" cy="323288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44865" y="119913"/>
            <a:ext cx="0" cy="324378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559476" y="119913"/>
            <a:ext cx="16817" cy="324378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334705" y="3353542"/>
            <a:ext cx="824398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552217" y="2383411"/>
                <a:ext cx="3593933" cy="778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217" y="2383411"/>
                <a:ext cx="3593933" cy="778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842269" y="2383411"/>
                <a:ext cx="2773900" cy="778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rgbClr val="BA469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BA469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269" y="2383411"/>
                <a:ext cx="2773900" cy="7782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36281" y="1950976"/>
                <a:ext cx="1997150" cy="3966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81" y="1950976"/>
                <a:ext cx="1997150" cy="396647"/>
              </a:xfrm>
              <a:prstGeom prst="rect">
                <a:avLst/>
              </a:prstGeom>
              <a:blipFill>
                <a:blip r:embed="rId6"/>
                <a:stretch>
                  <a:fillRect l="-915" t="-15385" b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2975149" y="119913"/>
            <a:ext cx="488518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/>
              <a:t>Optimizing a sequence with Kalman-like algorithm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334705" y="125735"/>
            <a:ext cx="821517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60603" y="4461665"/>
                <a:ext cx="3971344" cy="12450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b="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b="1" i="1" smtClean="0">
                                                        <a:solidFill>
                                                          <a:srgbClr val="448C6A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̃"/>
                                                        <m:ctrlPr>
                                                          <a:rPr lang="en-US" b="1" i="1">
                                                            <a:solidFill>
                                                              <a:srgbClr val="448C6A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b="1" i="1">
                                                            <a:solidFill>
                                                              <a:srgbClr val="448C6A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𝒙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b="1" i="1">
                                                        <a:solidFill>
                                                          <a:srgbClr val="448C6A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𝒏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1/2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GB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GB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GB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GB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603" y="4461665"/>
                <a:ext cx="3971344" cy="12450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749308" y="5819338"/>
                <a:ext cx="3593933" cy="778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solidFill>
                                            <a:srgbClr val="448C6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448C6A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308" y="5819338"/>
                <a:ext cx="3593933" cy="7782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488255" y="3648182"/>
            <a:ext cx="0" cy="2985452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30069" y="3648182"/>
            <a:ext cx="1" cy="301677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488255" y="6633634"/>
            <a:ext cx="414557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488255" y="4176502"/>
            <a:ext cx="414317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488255" y="3648182"/>
            <a:ext cx="414181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428098" y="3727676"/>
            <a:ext cx="42621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/>
              <a:t>“keep previous” performs similar to “solve”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11312" y="3497747"/>
                <a:ext cx="4123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12" y="3497747"/>
                <a:ext cx="4123629" cy="276999"/>
              </a:xfrm>
              <a:prstGeom prst="rect">
                <a:avLst/>
              </a:prstGeom>
              <a:blipFill>
                <a:blip r:embed="rId9"/>
                <a:stretch>
                  <a:fillRect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727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21760" y="156228"/>
            <a:ext cx="391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Solve vs. simulate on “short” sequences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" y="795737"/>
            <a:ext cx="11877040" cy="2951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" y="4017430"/>
            <a:ext cx="11718081" cy="28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3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927753"/>
            <a:ext cx="11959590" cy="2859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7" y="794028"/>
            <a:ext cx="11935813" cy="2966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1760" y="156228"/>
            <a:ext cx="383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Solve vs. simulate on “long” sequences</a:t>
            </a:r>
          </a:p>
        </p:txBody>
      </p:sp>
    </p:spTree>
    <p:extLst>
      <p:ext uri="{BB962C8B-B14F-4D97-AF65-F5344CB8AC3E}">
        <p14:creationId xmlns:p14="http://schemas.microsoft.com/office/powerpoint/2010/main" val="3359035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21760" y="156228"/>
            <a:ext cx="451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Update vs. keep hessian on “short” sequences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8" y="717434"/>
            <a:ext cx="11868760" cy="2889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9" y="3720148"/>
            <a:ext cx="11868760" cy="28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73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7" y="794028"/>
            <a:ext cx="11935813" cy="2966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21760" y="156228"/>
            <a:ext cx="443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Update vs. keep hessian on “long” sequences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8" y="3841429"/>
            <a:ext cx="11864009" cy="2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65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4080" y="889844"/>
            <a:ext cx="972312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Calibri" panose="020F0502020204030204" pitchFamily="34" charset="0"/>
              </a:rPr>
              <a:t>My conclusion 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Using hessians from independent solves gives better results that using hessians from joint solves.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 hypothesis is that this is because a batch is more certain that independent solve, even if there is no information in any frame. For our problem it is undesirable to overestimate the certainty.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66400"/>
                </a:solidFill>
                <a:latin typeface="Calibri" panose="020F0502020204030204" pitchFamily="34" charset="0"/>
              </a:rPr>
              <a:t>The original Kalman filter operates on the certainty of independent measurement, and a batch solve doesn't.</a:t>
            </a:r>
          </a:p>
          <a:p>
            <a:pPr marL="342900" font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F66400"/>
              </a:solidFill>
              <a:latin typeface="Calibri" panose="020F0502020204030204" pitchFamily="34" charset="0"/>
            </a:endParaRPr>
          </a:p>
          <a:p>
            <a:pPr marL="342900" algn="ctr" fontAlgn="ctr"/>
            <a:r>
              <a:rPr lang="en-US" sz="4000" dirty="0">
                <a:latin typeface="Calibri" panose="020F0502020204030204" pitchFamily="34" charset="0"/>
              </a:rPr>
              <a:t>Problem for real system</a:t>
            </a:r>
          </a:p>
          <a:p>
            <a:r>
              <a:rPr lang="en-US" dirty="0">
                <a:latin typeface="Calibri" panose="020F0502020204030204" pitchFamily="34" charset="0"/>
              </a:rPr>
              <a:t>Independent solve does not give any meaningful results without using priors (at least limits and uniform scaling prior)</a:t>
            </a:r>
          </a:p>
          <a:p>
            <a:pPr marL="342900" algn="ctr" fontAlgn="ctr"/>
            <a:br>
              <a:rPr lang="en-US" dirty="0">
                <a:latin typeface="Calibri" panose="020F0502020204030204" pitchFamily="34" charset="0"/>
              </a:rPr>
            </a:br>
            <a:endParaRPr lang="en-US" dirty="0">
              <a:solidFill>
                <a:srgbClr val="F664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9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5373" y="2085809"/>
                <a:ext cx="3277436" cy="2772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 dirty="0"/>
                  <a:t>Extended Kalman Filter</a:t>
                </a:r>
              </a:p>
              <a:p>
                <a:r>
                  <a:rPr lang="en-GB" sz="2000" b="1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measurement update</a:t>
                </a:r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  <a:p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373" y="2085809"/>
                <a:ext cx="3277436" cy="2772106"/>
              </a:xfrm>
              <a:prstGeom prst="rect">
                <a:avLst/>
              </a:prstGeom>
              <a:blipFill>
                <a:blip r:embed="rId2"/>
                <a:stretch>
                  <a:fillRect l="-4833" t="-2857" r="-1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35540" y="2085809"/>
                <a:ext cx="3936462" cy="2538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Extended Information Filter</a:t>
                </a:r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measurement update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inv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inv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sz="2000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b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sz="2000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i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40" y="2085809"/>
                <a:ext cx="3936462" cy="2538259"/>
              </a:xfrm>
              <a:prstGeom prst="rect">
                <a:avLst/>
              </a:prstGeom>
              <a:blipFill>
                <a:blip r:embed="rId3"/>
                <a:stretch>
                  <a:fillRect l="-3870" t="-3118" b="-21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5825259" y="1965960"/>
            <a:ext cx="0" cy="27998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99534" y="2405608"/>
            <a:ext cx="832650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226040" y="1965960"/>
            <a:ext cx="0" cy="27998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899534" y="4765826"/>
            <a:ext cx="832650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899534" y="1970254"/>
            <a:ext cx="8326506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99534" y="1965960"/>
            <a:ext cx="0" cy="279986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4492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80960" y="120040"/>
            <a:ext cx="76206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Calibri" panose="020F0502020204030204" pitchFamily="34" charset="0"/>
              </a:rPr>
              <a:t>online mini batch with Kalman prior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97" y="1578094"/>
            <a:ext cx="5635281" cy="49039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9171" y="954871"/>
            <a:ext cx="2363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(in very loose notation)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20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53" y="677631"/>
            <a:ext cx="5813064" cy="1427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53" y="2194072"/>
            <a:ext cx="5815947" cy="1441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20" y="3724930"/>
            <a:ext cx="5827480" cy="1456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437" y="5270206"/>
            <a:ext cx="5795763" cy="14244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67203" y="-119381"/>
            <a:ext cx="92245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Calibri" panose="020F0502020204030204" pitchFamily="34" charset="0"/>
              </a:rPr>
              <a:t>online mini batch with </a:t>
            </a:r>
            <a:r>
              <a:rPr lang="en-US" sz="4000">
                <a:solidFill>
                  <a:srgbClr val="448C6A"/>
                </a:solidFill>
                <a:latin typeface="Calibri" panose="020F0502020204030204" pitchFamily="34" charset="0"/>
              </a:rPr>
              <a:t>kalman</a:t>
            </a:r>
            <a:r>
              <a:rPr lang="en-US" sz="4000">
                <a:latin typeface="Calibri" panose="020F0502020204030204" pitchFamily="34" charset="0"/>
              </a:rPr>
              <a:t> prior </a:t>
            </a:r>
            <a:r>
              <a:rPr lang="en-US" sz="4000">
                <a:solidFill>
                  <a:srgbClr val="BA4691"/>
                </a:solidFill>
                <a:latin typeface="Calibri" panose="020F0502020204030204" pitchFamily="34" charset="0"/>
              </a:rPr>
              <a:t>“solve”</a:t>
            </a:r>
            <a:endParaRPr lang="en-US" sz="4000">
              <a:solidFill>
                <a:srgbClr val="BA469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88160" y="1324404"/>
            <a:ext cx="0" cy="4622800"/>
          </a:xfrm>
          <a:prstGeom prst="straightConnector1">
            <a:avLst/>
          </a:prstGeom>
          <a:ln w="38100">
            <a:solidFill>
              <a:srgbClr val="C9C9C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9074" y="3149112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batch size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96400" y="3401764"/>
            <a:ext cx="28143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Performance improves with increasing bath size, because the Jacobian has additional terms which make the system less certain and prevent from premature convergence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84101" y="841536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84101" y="2365671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0695" y="3898756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80695" y="5433089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</p:spTree>
    <p:extLst>
      <p:ext uri="{BB962C8B-B14F-4D97-AF65-F5344CB8AC3E}">
        <p14:creationId xmlns:p14="http://schemas.microsoft.com/office/powerpoint/2010/main" val="41467636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7203" y="-119381"/>
            <a:ext cx="99293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Calibri" panose="020F0502020204030204" pitchFamily="34" charset="0"/>
              </a:rPr>
              <a:t>online mini batch with</a:t>
            </a:r>
            <a:r>
              <a:rPr lang="en-US" sz="4000">
                <a:solidFill>
                  <a:srgbClr val="448C6A"/>
                </a:solidFill>
                <a:latin typeface="Calibri" panose="020F0502020204030204" pitchFamily="34" charset="0"/>
              </a:rPr>
              <a:t> kalman </a:t>
            </a:r>
            <a:r>
              <a:rPr lang="en-US" sz="4000">
                <a:latin typeface="Calibri" panose="020F0502020204030204" pitchFamily="34" charset="0"/>
              </a:rPr>
              <a:t>prior </a:t>
            </a:r>
            <a:r>
              <a:rPr lang="en-US" sz="4000">
                <a:solidFill>
                  <a:srgbClr val="BA4691"/>
                </a:solidFill>
                <a:latin typeface="Calibri" panose="020F0502020204030204" pitchFamily="34" charset="0"/>
              </a:rPr>
              <a:t>“simulate”</a:t>
            </a:r>
            <a:endParaRPr lang="en-US" sz="4000">
              <a:solidFill>
                <a:srgbClr val="BA469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88160" y="1324404"/>
            <a:ext cx="0" cy="4622800"/>
          </a:xfrm>
          <a:prstGeom prst="straightConnector1">
            <a:avLst/>
          </a:prstGeom>
          <a:ln w="38100">
            <a:solidFill>
              <a:srgbClr val="C9C9C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9074" y="3149112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batch size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253" y="676823"/>
            <a:ext cx="5775736" cy="1428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52" y="2194071"/>
            <a:ext cx="5772877" cy="14346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252" y="3711319"/>
            <a:ext cx="5781451" cy="14403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252" y="5270206"/>
            <a:ext cx="5764304" cy="143464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296400" y="3401764"/>
            <a:ext cx="2814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Performance degrades with increasing bath size, because batch in “simulate” mode does not “hold” the estimate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84101" y="841536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84101" y="2365671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80695" y="3898756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80695" y="5433089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</p:spTree>
    <p:extLst>
      <p:ext uri="{BB962C8B-B14F-4D97-AF65-F5344CB8AC3E}">
        <p14:creationId xmlns:p14="http://schemas.microsoft.com/office/powerpoint/2010/main" val="18944320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7203" y="-119381"/>
            <a:ext cx="9342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Calibri" panose="020F0502020204030204" pitchFamily="34" charset="0"/>
              </a:rPr>
              <a:t>online mini batch with </a:t>
            </a:r>
            <a:r>
              <a:rPr lang="en-US" sz="4000">
                <a:solidFill>
                  <a:srgbClr val="448C6A"/>
                </a:solidFill>
                <a:latin typeface="Calibri" panose="020F0502020204030204" pitchFamily="34" charset="0"/>
              </a:rPr>
              <a:t>uniform</a:t>
            </a:r>
            <a:r>
              <a:rPr lang="en-US" sz="4000">
                <a:latin typeface="Calibri" panose="020F0502020204030204" pitchFamily="34" charset="0"/>
              </a:rPr>
              <a:t> prior </a:t>
            </a:r>
            <a:r>
              <a:rPr lang="en-US" sz="4000">
                <a:solidFill>
                  <a:srgbClr val="BA4691"/>
                </a:solidFill>
                <a:latin typeface="Calibri" panose="020F0502020204030204" pitchFamily="34" charset="0"/>
              </a:rPr>
              <a:t>“solve”</a:t>
            </a:r>
            <a:endParaRPr lang="en-US" sz="4000">
              <a:solidFill>
                <a:srgbClr val="BA469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88160" y="1324404"/>
            <a:ext cx="0" cy="4622800"/>
          </a:xfrm>
          <a:prstGeom prst="straightConnector1">
            <a:avLst/>
          </a:prstGeom>
          <a:ln w="38100">
            <a:solidFill>
              <a:srgbClr val="C9C9C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9074" y="3149112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batch size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84101" y="841536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84101" y="2365671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0695" y="3898756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80695" y="5433089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20" y="677631"/>
            <a:ext cx="5804430" cy="14475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53" y="2212391"/>
            <a:ext cx="5830330" cy="14446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20" y="3722058"/>
            <a:ext cx="5836086" cy="14590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786" y="5270206"/>
            <a:ext cx="5813064" cy="14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19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7203" y="-119381"/>
            <a:ext cx="100473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latin typeface="Calibri" panose="020F0502020204030204" pitchFamily="34" charset="0"/>
              </a:rPr>
              <a:t>online mini batch with </a:t>
            </a:r>
            <a:r>
              <a:rPr lang="en-US" sz="4000">
                <a:solidFill>
                  <a:srgbClr val="448C6A"/>
                </a:solidFill>
                <a:latin typeface="Calibri" panose="020F0502020204030204" pitchFamily="34" charset="0"/>
              </a:rPr>
              <a:t>uniform</a:t>
            </a:r>
            <a:r>
              <a:rPr lang="en-US" sz="4000">
                <a:latin typeface="Calibri" panose="020F0502020204030204" pitchFamily="34" charset="0"/>
              </a:rPr>
              <a:t> prior </a:t>
            </a:r>
            <a:r>
              <a:rPr lang="en-US" sz="4000">
                <a:solidFill>
                  <a:srgbClr val="BA4691"/>
                </a:solidFill>
                <a:latin typeface="Calibri" panose="020F0502020204030204" pitchFamily="34" charset="0"/>
              </a:rPr>
              <a:t>“simulate”</a:t>
            </a:r>
            <a:endParaRPr lang="en-US" sz="4000">
              <a:solidFill>
                <a:srgbClr val="BA469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788160" y="1324404"/>
            <a:ext cx="0" cy="4622800"/>
          </a:xfrm>
          <a:prstGeom prst="straightConnector1">
            <a:avLst/>
          </a:prstGeom>
          <a:ln w="38100">
            <a:solidFill>
              <a:srgbClr val="C9C9C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9074" y="3149112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batch size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84101" y="841536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84101" y="2365671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0695" y="3898756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80695" y="5433089"/>
            <a:ext cx="45076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frame 146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153" y="678802"/>
            <a:ext cx="5804667" cy="14397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92" y="2207646"/>
            <a:ext cx="5807528" cy="14339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720" y="3722058"/>
            <a:ext cx="5796081" cy="14397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786" y="5252073"/>
            <a:ext cx="5796079" cy="144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10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01520" y="612614"/>
            <a:ext cx="8056880" cy="60117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7399" y="-95272"/>
            <a:ext cx="4425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Changing noise level</a:t>
            </a:r>
          </a:p>
        </p:txBody>
      </p:sp>
    </p:spTree>
    <p:extLst>
      <p:ext uri="{BB962C8B-B14F-4D97-AF65-F5344CB8AC3E}">
        <p14:creationId xmlns:p14="http://schemas.microsoft.com/office/powerpoint/2010/main" val="2103728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99160" y="636905"/>
            <a:ext cx="10515600" cy="3274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Next steps</a:t>
            </a:r>
          </a:p>
          <a:p>
            <a:r>
              <a:rPr lang="en-US" dirty="0"/>
              <a:t>Finish implementing new parametrization on real system</a:t>
            </a:r>
          </a:p>
          <a:p>
            <a:pPr lvl="1"/>
            <a:r>
              <a:rPr lang="en-US" dirty="0"/>
              <a:t>Set up numerical verification of Jacobians</a:t>
            </a:r>
          </a:p>
          <a:p>
            <a:pPr lvl="2"/>
            <a:r>
              <a:rPr lang="en-US" dirty="0"/>
              <a:t>Express each model point in terms of initial offset and model parameters</a:t>
            </a:r>
          </a:p>
          <a:p>
            <a:r>
              <a:rPr lang="en-US" dirty="0"/>
              <a:t>Study covariance of dependent parameters</a:t>
            </a:r>
          </a:p>
          <a:p>
            <a:r>
              <a:rPr lang="en-US" dirty="0"/>
              <a:t>Implement “Kalman-like” optimization for the real system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20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99160" y="636905"/>
            <a:ext cx="10515600" cy="39229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Differences with a simple problem</a:t>
            </a:r>
          </a:p>
          <a:p>
            <a:r>
              <a:rPr lang="en-US" dirty="0"/>
              <a:t>In the simple problem I ran the “independent” solve to compute the Jacobian</a:t>
            </a:r>
          </a:p>
          <a:p>
            <a:r>
              <a:rPr lang="en-US" dirty="0"/>
              <a:t>Running the real system without priors will not give any meaningful results.</a:t>
            </a:r>
          </a:p>
          <a:p>
            <a:pPr lvl="1"/>
            <a:r>
              <a:rPr lang="en-US" dirty="0"/>
              <a:t>I will need to include at least silhouette energy and uniform scaling prior</a:t>
            </a:r>
          </a:p>
          <a:p>
            <a:pPr lvl="1"/>
            <a:r>
              <a:rPr lang="en-US" dirty="0"/>
              <a:t>Because of the priors the Jacobians will be different</a:t>
            </a:r>
          </a:p>
          <a:p>
            <a:pPr lvl="1"/>
            <a:r>
              <a:rPr lang="en-US" dirty="0"/>
              <a:t>Just adding those priors solves “sticks-finger” problem</a:t>
            </a:r>
          </a:p>
          <a:p>
            <a:pPr lvl="1"/>
            <a:r>
              <a:rPr lang="en-US" dirty="0"/>
              <a:t>This, I will need to enable more fitting parameters to be able to judge about the problem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75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160" y="2618105"/>
            <a:ext cx="10515600" cy="1598295"/>
          </a:xfrm>
        </p:spPr>
        <p:txBody>
          <a:bodyPr/>
          <a:lstStyle/>
          <a:p>
            <a:r>
              <a:rPr lang="en-US" dirty="0"/>
              <a:t>Also I looked at Hessians of the outliers with an idea to replace them with “true” Hessians, however it is only possible to replace them with “looked-up” Hessians, which are even worse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99160" y="636905"/>
            <a:ext cx="10515600" cy="159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Looked up Hessian</a:t>
            </a:r>
          </a:p>
        </p:txBody>
      </p:sp>
    </p:spTree>
    <p:extLst>
      <p:ext uri="{BB962C8B-B14F-4D97-AF65-F5344CB8AC3E}">
        <p14:creationId xmlns:p14="http://schemas.microsoft.com/office/powerpoint/2010/main" val="50147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00223" y="-98018"/>
            <a:ext cx="8029577" cy="6956018"/>
            <a:chOff x="687703" y="0"/>
            <a:chExt cx="8699938" cy="7536751"/>
          </a:xfrm>
        </p:grpSpPr>
        <p:pic>
          <p:nvPicPr>
            <p:cNvPr id="2053" name="Picture 5" descr="balman &#10;frame 2 &#10;solve-all &#10;data-hessian &#10;frame 5 &#10;kalman-prior &#10;keep-previous &#10;frame 7 &#10;batch = &#10;= 0.07 a &#10;data &#10;frame 11 &#10;= 0.15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4" y="369332"/>
              <a:ext cx="8699937" cy="214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balman &#10;frame 2 &#10;solve-all &#10;true-hessian &#10;frame 5 &#10;kalman-prior &#10;keep-previous &#10;frame 7 &#10;batch = &#10;= 0.07 &#10;data &#10;frame 11 &#10;= 0.15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4" y="2881625"/>
              <a:ext cx="8699937" cy="2155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87705" y="0"/>
              <a:ext cx="137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Data hessian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7703" y="2512293"/>
              <a:ext cx="1929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Looked-up hessian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7704" y="5036751"/>
              <a:ext cx="1354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True hessian</a:t>
              </a:r>
            </a:p>
          </p:txBody>
        </p:sp>
        <p:pic>
          <p:nvPicPr>
            <p:cNvPr id="2057" name="Picture 9" descr="balman &#10;frame 2 &#10;solve-all &#10;true-hessian &#10;frame 5 &#10;kalman-prior &#10;keep-previous &#10;frame 7 &#10;batch = &#10;= 0.07 &#10;data &#10;frame 11 &#10;= 0.15 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3" y="5406083"/>
              <a:ext cx="8699938" cy="213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054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76576" y="1414626"/>
                <a:ext cx="5064335" cy="3458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Iterated Extended Information Filter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  <a:endParaRPr lang="en-GB" sz="2000" i="1">
                  <a:solidFill>
                    <a:srgbClr val="92929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inv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inv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r>
                        <m:rPr>
                          <m:sty m:val="p"/>
                        </m:rPr>
                        <a:rPr lang="en-GB" sz="2000">
                          <a:latin typeface="Cambria Math" panose="02040503050406030204" pitchFamily="18" charset="0"/>
                        </a:rPr>
                        <m:t>inv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b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r>
                        <m:rPr>
                          <m:sty m:val="p"/>
                        </m:rPr>
                        <a:rPr lang="en-GB" sz="2000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measurement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576" y="1414626"/>
                <a:ext cx="5064335" cy="3458639"/>
              </a:xfrm>
              <a:prstGeom prst="rect">
                <a:avLst/>
              </a:prstGeom>
              <a:blipFill>
                <a:blip r:embed="rId2"/>
                <a:stretch>
                  <a:fillRect l="-3133" t="-2293"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5429369" y="1295400"/>
            <a:ext cx="0" cy="35966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88720" y="1737360"/>
            <a:ext cx="97070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88720" y="1295400"/>
            <a:ext cx="970702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88720" y="1277466"/>
            <a:ext cx="0" cy="361457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895743" y="1277466"/>
            <a:ext cx="0" cy="361457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88720" y="4892040"/>
            <a:ext cx="969547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66045" y="1414626"/>
                <a:ext cx="3931654" cy="2815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 dirty="0"/>
                  <a:t>Extended Information Filter</a:t>
                </a:r>
              </a:p>
              <a:p>
                <a:r>
                  <a:rPr lang="en-GB" sz="2000" b="1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</a:rPr>
                  <a:t>measurement update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inv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inv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GB" sz="2000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sz="2000" dirty="0"/>
              </a:p>
              <a:p>
                <a:r>
                  <a:rPr lang="en-GB" sz="2000" b="1" dirty="0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45" y="1414626"/>
                <a:ext cx="3931654" cy="2815258"/>
              </a:xfrm>
              <a:prstGeom prst="rect">
                <a:avLst/>
              </a:prstGeom>
              <a:blipFill>
                <a:blip r:embed="rId3"/>
                <a:stretch>
                  <a:fillRect l="-3876" t="-28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1948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445"/>
            <a:ext cx="12134850" cy="49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5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" y="714375"/>
            <a:ext cx="11782425" cy="540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30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" y="887406"/>
            <a:ext cx="12148078" cy="494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1961" y="1386840"/>
            <a:ext cx="3512820" cy="32385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8339" y="1326253"/>
            <a:ext cx="3535681" cy="329908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51172" y="129851"/>
            <a:ext cx="10868885" cy="78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Comparing with [Taylor et al. 2016] on </a:t>
            </a:r>
            <a:r>
              <a:rPr lang="en-US" sz="4000"/>
              <a:t>NUY dat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742746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c 26"/>
          <p:cNvSpPr>
            <a:spLocks noChangeAspect="1"/>
          </p:cNvSpPr>
          <p:nvPr/>
        </p:nvSpPr>
        <p:spPr>
          <a:xfrm rot="13827483">
            <a:off x="3380350" y="2137496"/>
            <a:ext cx="3022519" cy="3022518"/>
          </a:xfrm>
          <a:prstGeom prst="arc">
            <a:avLst>
              <a:gd name="adj1" fmla="val 10956568"/>
              <a:gd name="adj2" fmla="val 10914829"/>
            </a:avLst>
          </a:prstGeom>
          <a:ln w="3810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26" name="Arc 25"/>
          <p:cNvSpPr>
            <a:spLocks noChangeAspect="1"/>
          </p:cNvSpPr>
          <p:nvPr/>
        </p:nvSpPr>
        <p:spPr>
          <a:xfrm rot="13827483">
            <a:off x="6691902" y="1836395"/>
            <a:ext cx="1588607" cy="1588607"/>
          </a:xfrm>
          <a:prstGeom prst="arc">
            <a:avLst>
              <a:gd name="adj1" fmla="val 11248381"/>
              <a:gd name="adj2" fmla="val 11244138"/>
            </a:avLst>
          </a:prstGeom>
          <a:ln w="38100">
            <a:solidFill>
              <a:srgbClr val="448C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4" name="Straight Connector 3"/>
          <p:cNvCxnSpPr/>
          <p:nvPr/>
        </p:nvCxnSpPr>
        <p:spPr>
          <a:xfrm rot="20308529" flipH="1">
            <a:off x="4562867" y="2189136"/>
            <a:ext cx="331194" cy="1495072"/>
          </a:xfrm>
          <a:prstGeom prst="line">
            <a:avLst/>
          </a:prstGeom>
          <a:noFill/>
          <a:ln w="38100">
            <a:solidFill>
              <a:srgbClr val="448C6A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/>
          <p:cNvCxnSpPr/>
          <p:nvPr/>
        </p:nvCxnSpPr>
        <p:spPr>
          <a:xfrm rot="20308529" flipH="1">
            <a:off x="7290068" y="1841420"/>
            <a:ext cx="170333" cy="785417"/>
          </a:xfrm>
          <a:prstGeom prst="line">
            <a:avLst/>
          </a:prstGeom>
          <a:noFill/>
          <a:ln w="38100">
            <a:solidFill>
              <a:srgbClr val="448C6A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4843998" y="1813532"/>
            <a:ext cx="4676105" cy="1867420"/>
          </a:xfrm>
          <a:prstGeom prst="line">
            <a:avLst/>
          </a:prstGeom>
          <a:noFill/>
          <a:ln w="38100">
            <a:solidFill>
              <a:srgbClr val="FCBEA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/>
          <p:cNvCxnSpPr/>
          <p:nvPr/>
        </p:nvCxnSpPr>
        <p:spPr>
          <a:xfrm rot="20308529">
            <a:off x="4615194" y="1638185"/>
            <a:ext cx="2757191" cy="734600"/>
          </a:xfrm>
          <a:prstGeom prst="line">
            <a:avLst/>
          </a:prstGeom>
          <a:noFill/>
          <a:ln w="3810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/>
          <p:cNvCxnSpPr/>
          <p:nvPr/>
        </p:nvCxnSpPr>
        <p:spPr>
          <a:xfrm rot="20308529" flipV="1">
            <a:off x="5545907" y="3745841"/>
            <a:ext cx="2600909" cy="685610"/>
          </a:xfrm>
          <a:prstGeom prst="line">
            <a:avLst/>
          </a:prstGeom>
          <a:noFill/>
          <a:ln w="3810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Arc 29"/>
          <p:cNvSpPr>
            <a:spLocks noChangeAspect="1"/>
          </p:cNvSpPr>
          <p:nvPr/>
        </p:nvSpPr>
        <p:spPr>
          <a:xfrm>
            <a:off x="8706907" y="1019228"/>
            <a:ext cx="1588607" cy="1588607"/>
          </a:xfrm>
          <a:prstGeom prst="arc">
            <a:avLst>
              <a:gd name="adj1" fmla="val 11248381"/>
              <a:gd name="adj2" fmla="val 11244138"/>
            </a:avLst>
          </a:prstGeom>
          <a:ln w="38100">
            <a:solidFill>
              <a:srgbClr val="B351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450053" y="1037239"/>
            <a:ext cx="4847327" cy="1160987"/>
          </a:xfrm>
          <a:prstGeom prst="line">
            <a:avLst/>
          </a:prstGeom>
          <a:noFill/>
          <a:ln w="38100">
            <a:solidFill>
              <a:srgbClr val="B351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301171" y="1016688"/>
            <a:ext cx="200984" cy="818331"/>
          </a:xfrm>
          <a:prstGeom prst="line">
            <a:avLst/>
          </a:prstGeom>
          <a:noFill/>
          <a:ln w="38100">
            <a:solidFill>
              <a:srgbClr val="B3516D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471012" y="2178216"/>
            <a:ext cx="371218" cy="1511461"/>
          </a:xfrm>
          <a:prstGeom prst="line">
            <a:avLst/>
          </a:prstGeom>
          <a:noFill/>
          <a:ln w="38100">
            <a:solidFill>
              <a:srgbClr val="B3516D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945664" y="1988550"/>
            <a:ext cx="187481" cy="1179199"/>
          </a:xfrm>
          <a:prstGeom prst="line">
            <a:avLst/>
          </a:prstGeom>
          <a:noFill/>
          <a:ln w="38100">
            <a:solidFill>
              <a:srgbClr val="C5C5C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83228" y="1575962"/>
            <a:ext cx="187481" cy="1179199"/>
          </a:xfrm>
          <a:prstGeom prst="line">
            <a:avLst/>
          </a:prstGeom>
          <a:noFill/>
          <a:ln w="38100">
            <a:solidFill>
              <a:srgbClr val="C9C9C9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5232354" y="1595595"/>
            <a:ext cx="1750874" cy="699215"/>
          </a:xfrm>
          <a:prstGeom prst="line">
            <a:avLst/>
          </a:prstGeom>
          <a:noFill/>
          <a:ln w="38100">
            <a:solidFill>
              <a:srgbClr val="C9C9C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Oval 88"/>
          <p:cNvSpPr/>
          <p:nvPr/>
        </p:nvSpPr>
        <p:spPr>
          <a:xfrm>
            <a:off x="5122500" y="2461388"/>
            <a:ext cx="1619524" cy="1557151"/>
          </a:xfrm>
          <a:prstGeom prst="ellips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40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5342984" y="2203141"/>
            <a:ext cx="881834" cy="310750"/>
          </a:xfrm>
          <a:prstGeom prst="lin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945664" y="2488157"/>
            <a:ext cx="251163" cy="756589"/>
          </a:xfrm>
          <a:prstGeom prst="lin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4833143" y="2175060"/>
            <a:ext cx="505160" cy="1521717"/>
          </a:xfrm>
          <a:prstGeom prst="lin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412572" y="2349586"/>
            <a:ext cx="367471" cy="1106952"/>
          </a:xfrm>
          <a:prstGeom prst="lin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230554" y="2262485"/>
            <a:ext cx="187481" cy="1179199"/>
          </a:xfrm>
          <a:prstGeom prst="line">
            <a:avLst/>
          </a:prstGeom>
          <a:noFill/>
          <a:ln w="38100">
            <a:solidFill>
              <a:srgbClr val="C9C9C9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136312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677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BA4691"/>
                </a:solidFill>
                <a:latin typeface="Calibri" panose="020F0502020204030204" pitchFamily="34" charset="0"/>
              </a:rPr>
              <a:t>Questions</a:t>
            </a:r>
            <a:endParaRPr lang="en-US" sz="4800" dirty="0">
              <a:solidFill>
                <a:srgbClr val="BA469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49894" y="1092087"/>
            <a:ext cx="10092211" cy="1598295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Why does middle phalange become uncertain when the fist is completely locked?</a:t>
            </a:r>
          </a:p>
          <a:p>
            <a:r>
              <a:rPr lang="en-US" sz="2000" dirty="0"/>
              <a:t>Looking at a finger from the side does not make it certain. It this because the sensor data is too bad? Maybe, do better pre-filtering</a:t>
            </a:r>
          </a:p>
          <a:p>
            <a:r>
              <a:rPr lang="en-US" sz="2000" dirty="0"/>
              <a:t>Can we somehow get the dependency in the Jacobians when the finger touch?</a:t>
            </a:r>
          </a:p>
          <a:p>
            <a:r>
              <a:rPr lang="en-US" sz="2000" dirty="0"/>
              <a:t>Maybe, Jacobians computed with a different parametrization will give different/better uncertainties</a:t>
            </a:r>
          </a:p>
        </p:txBody>
      </p:sp>
    </p:spTree>
    <p:extLst>
      <p:ext uri="{BB962C8B-B14F-4D97-AF65-F5344CB8AC3E}">
        <p14:creationId xmlns:p14="http://schemas.microsoft.com/office/powerpoint/2010/main" val="26575356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59" y="1671608"/>
            <a:ext cx="11013733" cy="3442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61160" y="5471160"/>
                <a:ext cx="1776064" cy="8482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160" y="5471160"/>
                <a:ext cx="1776064" cy="848246"/>
              </a:xfrm>
              <a:prstGeom prst="rect">
                <a:avLst/>
              </a:prstGeom>
              <a:blipFill>
                <a:blip r:embed="rId3"/>
                <a:stretch>
                  <a:fillRect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203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6354"/>
            <a:ext cx="4358950" cy="757130"/>
          </a:xfr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BA4691"/>
                </a:solidFill>
                <a:latin typeface="Calibri" panose="020F0502020204030204" pitchFamily="34" charset="0"/>
                <a:ea typeface="+mn-ea"/>
                <a:cs typeface="+mn-cs"/>
              </a:rPr>
              <a:t>Adding new dofs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899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Edit shape chains</a:t>
            </a:r>
          </a:p>
          <a:p>
            <a:r>
              <a:rPr lang="en-US" sz="1800" dirty="0"/>
              <a:t>Edit block-id to beta-id</a:t>
            </a:r>
          </a:p>
          <a:p>
            <a:r>
              <a:rPr lang="en-US" sz="1800" dirty="0"/>
              <a:t>Set up phalange, type and limit of new dofs</a:t>
            </a:r>
          </a:p>
          <a:p>
            <a:r>
              <a:rPr lang="en-US" sz="1800" dirty="0"/>
              <a:t>Set up damping</a:t>
            </a:r>
          </a:p>
          <a:p>
            <a:r>
              <a:rPr lang="en-US" sz="1800" dirty="0"/>
              <a:t>Serialize parametrization of new dofs</a:t>
            </a:r>
          </a:p>
          <a:p>
            <a:r>
              <a:rPr lang="en-US" sz="1800" dirty="0"/>
              <a:t>Edit update-beta</a:t>
            </a:r>
          </a:p>
          <a:p>
            <a:r>
              <a:rPr lang="en-US" sz="1800" dirty="0"/>
              <a:t>Edit get-beta</a:t>
            </a:r>
          </a:p>
          <a:p>
            <a:r>
              <a:rPr lang="en-US" sz="1800" dirty="0"/>
              <a:t>Edit Jacobians on </a:t>
            </a:r>
            <a:r>
              <a:rPr lang="en-US" sz="1800" dirty="0" err="1"/>
              <a:t>Cuda</a:t>
            </a:r>
            <a:endParaRPr lang="en-US" sz="1800" dirty="0"/>
          </a:p>
          <a:p>
            <a:r>
              <a:rPr lang="en-US" sz="1800" dirty="0"/>
              <a:t>Edit update-phalanges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75174" y="1523093"/>
            <a:ext cx="767275" cy="406621"/>
          </a:xfrm>
          <a:prstGeom prst="rect">
            <a:avLst/>
          </a:prstGeom>
          <a:solidFill>
            <a:srgbClr val="EFBFA9"/>
          </a:solidFill>
          <a:ln>
            <a:solidFill>
              <a:srgbClr val="EFB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75174" y="979382"/>
            <a:ext cx="767275" cy="406621"/>
          </a:xfrm>
          <a:prstGeom prst="rect">
            <a:avLst/>
          </a:prstGeom>
          <a:solidFill>
            <a:srgbClr val="90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75172" y="2066804"/>
            <a:ext cx="767275" cy="406621"/>
          </a:xfrm>
          <a:prstGeom prst="rect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75172" y="446668"/>
            <a:ext cx="767275" cy="406621"/>
          </a:xfrm>
          <a:prstGeom prst="rect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75172" y="2635526"/>
            <a:ext cx="767275" cy="406621"/>
          </a:xfrm>
          <a:prstGeom prst="rect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90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27"/>
          <a:stretch/>
        </p:blipFill>
        <p:spPr>
          <a:xfrm>
            <a:off x="3136528" y="0"/>
            <a:ext cx="5453476" cy="685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375535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4</a:t>
            </a:r>
            <a:endParaRPr lang="fr-CH"/>
          </a:p>
        </p:txBody>
      </p:sp>
      <p:sp>
        <p:nvSpPr>
          <p:cNvPr id="26" name="TextBox 25"/>
          <p:cNvSpPr txBox="1"/>
          <p:nvPr/>
        </p:nvSpPr>
        <p:spPr>
          <a:xfrm>
            <a:off x="7930264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500" b="1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67428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22262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2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9187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3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4563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4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0488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5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18682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6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8948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7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95125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8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2252" y="1029882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9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03884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10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73361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11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09251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12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96866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13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12492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14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47774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15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36528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16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59432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17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94623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18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19561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19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74266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17394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84821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07192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22161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35425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67656" y="64730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48760" y="141246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94508" y="252750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09388" y="868299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00200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43771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52371" y="41280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93224" y="464321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68709" y="560625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49412" y="494436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0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83390" y="98903"/>
            <a:ext cx="3673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>
                <a:solidFill>
                  <a:srgbClr val="7030A0"/>
                </a:solidFill>
                <a:latin typeface="Cambria" panose="02040503050406030204" pitchFamily="18" charset="0"/>
              </a:rPr>
              <a:t>Centers</a:t>
            </a:r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 </a:t>
            </a:r>
            <a:r>
              <a:rPr lang="en-US" sz="3400">
                <a:solidFill>
                  <a:srgbClr val="C9C9C9"/>
                </a:solidFill>
                <a:latin typeface="Cambria" panose="02040503050406030204" pitchFamily="18" charset="0"/>
              </a:rPr>
              <a:t>&amp;</a:t>
            </a:r>
          </a:p>
          <a:p>
            <a:r>
              <a:rPr lang="en-US" sz="3400">
                <a:solidFill>
                  <a:srgbClr val="00B050"/>
                </a:solidFill>
                <a:latin typeface="Cambria" panose="02040503050406030204" pitchFamily="18" charset="0"/>
              </a:rPr>
              <a:t>Phalanges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736350" y="656454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322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27"/>
          <a:stretch/>
        </p:blipFill>
        <p:spPr>
          <a:xfrm>
            <a:off x="3136528" y="0"/>
            <a:ext cx="5453476" cy="685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375535" y="38921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4</a:t>
            </a:r>
            <a:endParaRPr lang="fr-CH"/>
          </a:p>
        </p:txBody>
      </p:sp>
      <p:sp>
        <p:nvSpPr>
          <p:cNvPr id="26" name="TextBox 25"/>
          <p:cNvSpPr txBox="1"/>
          <p:nvPr/>
        </p:nvSpPr>
        <p:spPr>
          <a:xfrm>
            <a:off x="7930264" y="127383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500" b="1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667428" y="171583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22262" y="231008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2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9187" y="3323710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3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4563" y="565156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4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90488" y="1154811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5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18682" y="1962418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6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98948" y="3344855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7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95125" y="394544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8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22252" y="1029882"/>
            <a:ext cx="2824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9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03884" y="1877416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10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73361" y="3353887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11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09251" y="490461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12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96866" y="1131480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13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12492" y="192776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14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47774" y="338240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15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36528" y="37305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16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59432" y="4171018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17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94623" y="4756423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18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19561" y="5900055"/>
            <a:ext cx="3802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7030A0"/>
                </a:solidFill>
              </a:rPr>
              <a:t>19</a:t>
            </a:r>
            <a:endParaRPr lang="fr-CH" sz="1500" b="1">
              <a:solidFill>
                <a:srgbClr val="7030A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36166" y="183466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79294" y="131639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46721" y="25968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84332" y="73249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84061" y="145618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97325" y="2513121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67656" y="64730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148760" y="141246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94508" y="252750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80156" y="853897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69720" y="155963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05671" y="2647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52371" y="412806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493224" y="464321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268709" y="560625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83390" y="98903"/>
            <a:ext cx="3673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>
                <a:solidFill>
                  <a:srgbClr val="7030A0"/>
                </a:solidFill>
                <a:latin typeface="Cambria" panose="02040503050406030204" pitchFamily="18" charset="0"/>
              </a:rPr>
              <a:t>Centers</a:t>
            </a:r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 </a:t>
            </a:r>
            <a:r>
              <a:rPr lang="en-US" sz="3400">
                <a:solidFill>
                  <a:srgbClr val="C9C9C9"/>
                </a:solidFill>
                <a:latin typeface="Cambria" panose="02040503050406030204" pitchFamily="18" charset="0"/>
              </a:rPr>
              <a:t>&amp;</a:t>
            </a:r>
          </a:p>
          <a:p>
            <a:r>
              <a:rPr lang="en-US" sz="3400">
                <a:solidFill>
                  <a:srgbClr val="00B050"/>
                </a:solidFill>
                <a:latin typeface="Cambria" panose="02040503050406030204" pitchFamily="18" charset="0"/>
              </a:rPr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1138306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"/>
          <a:srcRect l="6854" t="4974" r="5778" b="2752"/>
          <a:stretch/>
        </p:blipFill>
        <p:spPr>
          <a:xfrm>
            <a:off x="3136822" y="339115"/>
            <a:ext cx="5113679" cy="6328133"/>
          </a:xfrm>
          <a:prstGeom prst="rect">
            <a:avLst/>
          </a:prstGeom>
          <a:noFill/>
        </p:spPr>
      </p:pic>
      <p:grpSp>
        <p:nvGrpSpPr>
          <p:cNvPr id="3" name="Group 2"/>
          <p:cNvGrpSpPr/>
          <p:nvPr/>
        </p:nvGrpSpPr>
        <p:grpSpPr>
          <a:xfrm>
            <a:off x="9127174" y="426720"/>
            <a:ext cx="1057150" cy="2575127"/>
            <a:chOff x="7830818" y="247417"/>
            <a:chExt cx="1246558" cy="3152909"/>
          </a:xfrm>
        </p:grpSpPr>
        <p:sp>
          <p:nvSpPr>
            <p:cNvPr id="55" name="TextBox 54"/>
            <p:cNvSpPr txBox="1"/>
            <p:nvPr/>
          </p:nvSpPr>
          <p:spPr>
            <a:xfrm>
              <a:off x="7830818" y="1350311"/>
              <a:ext cx="351958" cy="39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>
                  <a:solidFill>
                    <a:srgbClr val="00B050"/>
                  </a:solidFill>
                  <a:latin typeface="Cambria" panose="02040503050406030204" pitchFamily="18" charset="0"/>
                </a:rPr>
                <a:t>2</a:t>
              </a:r>
              <a:endParaRPr lang="fr-CH" sz="1500" b="1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830818" y="798864"/>
              <a:ext cx="351958" cy="39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>
                  <a:solidFill>
                    <a:srgbClr val="00B050"/>
                  </a:solidFill>
                  <a:latin typeface="Cambria" panose="02040503050406030204" pitchFamily="18" charset="0"/>
                </a:rPr>
                <a:t>1</a:t>
              </a:r>
              <a:endParaRPr lang="fr-CH" sz="1500" b="1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30818" y="247417"/>
              <a:ext cx="351958" cy="39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>
                  <a:solidFill>
                    <a:srgbClr val="00B050"/>
                  </a:solidFill>
                  <a:latin typeface="Cambria" panose="02040503050406030204" pitchFamily="18" charset="0"/>
                </a:rPr>
                <a:t>0</a:t>
              </a:r>
              <a:endParaRPr lang="fr-CH" sz="1500" b="1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830818" y="1901758"/>
              <a:ext cx="351958" cy="39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>
                  <a:solidFill>
                    <a:srgbClr val="00B050"/>
                  </a:solidFill>
                  <a:latin typeface="Cambria" panose="02040503050406030204" pitchFamily="18" charset="0"/>
                </a:rPr>
                <a:t>3</a:t>
              </a:r>
              <a:endParaRPr lang="fr-CH" sz="1500" b="1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830818" y="2453205"/>
              <a:ext cx="351958" cy="39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>
                  <a:solidFill>
                    <a:srgbClr val="00B050"/>
                  </a:solidFill>
                  <a:latin typeface="Cambria" panose="02040503050406030204" pitchFamily="18" charset="0"/>
                </a:rPr>
                <a:t>4</a:t>
              </a:r>
              <a:endParaRPr lang="fr-CH" sz="1500" b="1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32029" y="3004652"/>
              <a:ext cx="351958" cy="3956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>
                  <a:solidFill>
                    <a:srgbClr val="00B050"/>
                  </a:solidFill>
                  <a:latin typeface="Cambria" panose="02040503050406030204" pitchFamily="18" charset="0"/>
                </a:rPr>
                <a:t>5</a:t>
              </a:r>
              <a:endParaRPr lang="fr-CH" sz="1500" b="1">
                <a:solidFill>
                  <a:srgbClr val="00B05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277157" y="247417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277156" y="832961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0]</a:t>
              </a:r>
              <a:endParaRPr lang="fr-CH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277156" y="1350310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0, 1]</a:t>
              </a:r>
              <a:endParaRPr lang="fr-CH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77155" y="1901758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[1, 0, 0]</a:t>
              </a:r>
              <a:endParaRPr lang="fr-CH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277154" y="2453205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1, 0]</a:t>
              </a:r>
              <a:endParaRPr lang="fr-CH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277154" y="3004652"/>
              <a:ext cx="800219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</a:rPr>
                <a:t>[0, 0, 1]</a:t>
              </a:r>
              <a:endParaRPr lang="fr-CH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56" name="Straight Arrow Connector 55"/>
          <p:cNvCxnSpPr/>
          <p:nvPr/>
        </p:nvCxnSpPr>
        <p:spPr>
          <a:xfrm flipV="1">
            <a:off x="9505692" y="4358640"/>
            <a:ext cx="0" cy="566928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9597130" y="5023104"/>
            <a:ext cx="587192" cy="0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9127174" y="5065776"/>
            <a:ext cx="335846" cy="368686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0184322" y="4801832"/>
            <a:ext cx="678630" cy="263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[1, 0, 0]</a:t>
            </a:r>
            <a:endParaRPr lang="fr-CH" sz="15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704222" y="4442444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1, 0]</a:t>
            </a:r>
            <a:endParaRPr lang="fr-CH" sz="15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8704222" y="5434462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0, 1]</a:t>
            </a:r>
            <a:endParaRPr lang="fr-CH" sz="15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216774" y="5023104"/>
            <a:ext cx="1134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flexion (X)</a:t>
            </a:r>
            <a:endParaRPr lang="fr-CH" dirty="0"/>
          </a:p>
        </p:txBody>
      </p:sp>
      <p:sp>
        <p:nvSpPr>
          <p:cNvPr id="132" name="TextBox 131"/>
          <p:cNvSpPr txBox="1"/>
          <p:nvPr/>
        </p:nvSpPr>
        <p:spPr>
          <a:xfrm>
            <a:off x="8598423" y="5659771"/>
            <a:ext cx="13853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6600"/>
                </a:solidFill>
                <a:latin typeface="Cambria" panose="02040503050406030204" pitchFamily="18" charset="0"/>
              </a:rPr>
              <a:t>abduction (Z)</a:t>
            </a:r>
            <a:endParaRPr lang="fr-CH" sz="1500" b="1" dirty="0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787468" y="576518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FF6600"/>
                </a:solidFill>
                <a:latin typeface="Cambria" panose="02040503050406030204" pitchFamily="18" charset="0"/>
              </a:rPr>
              <a:t>9</a:t>
            </a:r>
            <a:endParaRPr lang="fr-CH" sz="1500" b="1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95289" y="576810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859370" y="503834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272630" y="4415066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054863" y="313971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FF6600"/>
                </a:solidFill>
                <a:latin typeface="Cambria" panose="02040503050406030204" pitchFamily="18" charset="0"/>
              </a:rPr>
              <a:t>17</a:t>
            </a:r>
            <a:endParaRPr lang="fr-CH" sz="1500" b="1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054863" y="297812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18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808463" y="307934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FF6600"/>
                </a:solidFill>
                <a:latin typeface="Cambria" panose="02040503050406030204" pitchFamily="18" charset="0"/>
              </a:rPr>
              <a:t>21</a:t>
            </a:r>
            <a:endParaRPr lang="fr-CH" sz="1500" b="1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816083" y="291776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22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009999" y="380533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FF6600"/>
                </a:solidFill>
                <a:latin typeface="Cambria" panose="02040503050406030204" pitchFamily="18" charset="0"/>
              </a:rPr>
              <a:t>25</a:t>
            </a:r>
            <a:endParaRPr lang="fr-CH" sz="1500" b="1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009999" y="364375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26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273391" y="340250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FF6600"/>
                </a:solidFill>
                <a:latin typeface="Cambria" panose="02040503050406030204" pitchFamily="18" charset="0"/>
              </a:rPr>
              <a:t>13</a:t>
            </a:r>
            <a:endParaRPr lang="fr-CH" sz="1500" b="1">
              <a:solidFill>
                <a:srgbClr val="FF6600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273391" y="324092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112130" y="201196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029145" y="114037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085948" y="189549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19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144529" y="97878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20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08909" y="105875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24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069075" y="1895497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23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947259" y="182890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28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7685894" y="247664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27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3390" y="98903"/>
            <a:ext cx="36732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>
                <a:solidFill>
                  <a:srgbClr val="BA4691"/>
                </a:solidFill>
                <a:latin typeface="Cambria" panose="02040503050406030204" pitchFamily="18" charset="0"/>
              </a:rPr>
              <a:t>Thetas</a:t>
            </a:r>
          </a:p>
        </p:txBody>
      </p:sp>
    </p:spTree>
    <p:extLst>
      <p:ext uri="{BB962C8B-B14F-4D97-AF65-F5344CB8AC3E}">
        <p14:creationId xmlns:p14="http://schemas.microsoft.com/office/powerpoint/2010/main" val="420653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3283" y="1346466"/>
                <a:ext cx="5064335" cy="3458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Iterated Extended Information Filter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  <a:endParaRPr lang="en-GB" sz="2000" i="1">
                  <a:solidFill>
                    <a:srgbClr val="92929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inv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inv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r>
                        <m:rPr>
                          <m:sty m:val="p"/>
                        </m:rPr>
                        <a:rPr lang="en-GB" sz="2000">
                          <a:latin typeface="Cambria Math" panose="02040503050406030204" pitchFamily="18" charset="0"/>
                        </a:rPr>
                        <m:t>inv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b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r>
                        <m:rPr>
                          <m:sty m:val="p"/>
                        </m:rPr>
                        <a:rPr lang="en-GB" sz="2000">
                          <a:latin typeface="Cambria Math" panose="02040503050406030204" pitchFamily="18" charset="0"/>
                        </a:rPr>
                        <m:t>inv</m:t>
                      </m:r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measurement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83" y="1346466"/>
                <a:ext cx="5064335" cy="3458639"/>
              </a:xfrm>
              <a:prstGeom prst="rect">
                <a:avLst/>
              </a:prstGeom>
              <a:blipFill>
                <a:blip r:embed="rId2"/>
                <a:stretch>
                  <a:fillRect l="-3008" t="-2293" b="-15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982434" y="1277466"/>
            <a:ext cx="0" cy="359664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9181" y="1737360"/>
            <a:ext cx="1132528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29181" y="1295400"/>
            <a:ext cx="11325284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29181" y="1284840"/>
            <a:ext cx="0" cy="361457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736402" y="1290795"/>
            <a:ext cx="0" cy="3614574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29181" y="4892040"/>
            <a:ext cx="1130722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81719" y="1871627"/>
                <a:ext cx="6916124" cy="3125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Iterated Extended Information Filter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  <a:endParaRPr lang="en-GB" sz="2000" i="1">
                  <a:solidFill>
                    <a:srgbClr val="92929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b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bSup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2000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measurement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719" y="1871627"/>
                <a:ext cx="6916124" cy="3125664"/>
              </a:xfrm>
              <a:prstGeom prst="rect">
                <a:avLst/>
              </a:prstGeom>
              <a:blipFill>
                <a:blip r:embed="rId3"/>
                <a:stretch>
                  <a:fillRect l="-2203" t="-2534" b="-1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210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"/>
          <a:srcRect l="6854" t="4974" r="5778" b="2752"/>
          <a:stretch/>
        </p:blipFill>
        <p:spPr>
          <a:xfrm>
            <a:off x="3136822" y="339115"/>
            <a:ext cx="5113679" cy="6328133"/>
          </a:xfrm>
          <a:prstGeom prst="rect">
            <a:avLst/>
          </a:prstGeom>
          <a:noFill/>
        </p:spPr>
      </p:pic>
      <p:sp>
        <p:nvSpPr>
          <p:cNvPr id="134" name="TextBox 133"/>
          <p:cNvSpPr txBox="1"/>
          <p:nvPr/>
        </p:nvSpPr>
        <p:spPr>
          <a:xfrm>
            <a:off x="4375182" y="569543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558168" y="472189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136822" y="4154674"/>
            <a:ext cx="308880" cy="326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131896" y="255373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951121" y="2532527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6727954" y="2609325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270661" y="2709256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109251" y="162212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029591" y="871727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72310" y="1464694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208646" y="710145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343149" y="73824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155171" y="149688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379404" y="129896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7134190" y="1828900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3390" y="98903"/>
            <a:ext cx="36732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rgbClr val="BA4691"/>
                </a:solidFill>
                <a:latin typeface="Cambria" panose="02040503050406030204" pitchFamily="18" charset="0"/>
              </a:rPr>
              <a:t>Betas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09078" y="3362257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solidFill>
                      <a:srgbClr val="B351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sz="15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  <m:m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𝟏𝟗</m:t>
                            </m:r>
                          </m:e>
                        </m:mr>
                        <m:m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𝟐𝟎</m:t>
                            </m:r>
                          </m:e>
                        </m:mr>
                      </m:m>
                    </m:oMath>
                  </m:oMathPara>
                </a14:m>
                <a:endParaRPr lang="fr-CH" sz="15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078" y="3362257"/>
                <a:ext cx="457176" cy="702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41692" y="3362257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B351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𝟐𝟑</m:t>
                            </m:r>
                          </m:e>
                        </m:mr>
                      </m:m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2" y="3362257"/>
                <a:ext cx="457176" cy="7026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45184" y="5792482"/>
                <a:ext cx="457176" cy="706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solidFill>
                      <a:srgbClr val="B351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sz="15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50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𝟏𝟔</m:t>
                            </m:r>
                          </m:e>
                        </m:mr>
                        <m:m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mr>
                      </m:m>
                    </m:oMath>
                  </m:oMathPara>
                </a14:m>
                <a:endParaRPr lang="fr-CH" sz="15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184" y="5792482"/>
                <a:ext cx="457176" cy="7061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130641" y="3362258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solidFill>
                      <a:srgbClr val="B351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sz="15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  <m:m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𝟐𝟓</m:t>
                            </m:r>
                          </m:e>
                        </m:mr>
                        <m:mr>
                          <m:e>
                            <m:r>
                              <a:rPr lang="en-US" sz="1500" b="1" i="1" smtClean="0"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fr-CH" sz="15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641" y="3362258"/>
                <a:ext cx="457176" cy="702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19590" y="3362257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B351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𝟐𝟖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𝟐𝟗</m:t>
                            </m:r>
                          </m:e>
                        </m:mr>
                      </m:m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590" y="3362257"/>
                <a:ext cx="457176" cy="7026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V="1">
            <a:off x="9505692" y="4358640"/>
            <a:ext cx="0" cy="566928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597130" y="5023104"/>
            <a:ext cx="587192" cy="0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9127174" y="5065776"/>
            <a:ext cx="335846" cy="368686"/>
          </a:xfrm>
          <a:prstGeom prst="straightConnector1">
            <a:avLst/>
          </a:prstGeom>
          <a:ln w="28575">
            <a:solidFill>
              <a:srgbClr val="755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84322" y="4801832"/>
            <a:ext cx="678630" cy="263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[1, 0, 0]</a:t>
            </a:r>
            <a:endParaRPr lang="fr-CH" sz="15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704222" y="4442444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1, 0]</a:t>
            </a:r>
            <a:endParaRPr lang="fr-CH" sz="15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04222" y="5434462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0, 1]</a:t>
            </a:r>
            <a:endParaRPr lang="fr-CH" sz="15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71993" y="5023104"/>
            <a:ext cx="303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X</a:t>
            </a:r>
            <a:endParaRPr lang="fr-CH" dirty="0"/>
          </a:p>
        </p:txBody>
      </p:sp>
      <p:sp>
        <p:nvSpPr>
          <p:cNvPr id="32" name="TextBox 31"/>
          <p:cNvSpPr txBox="1"/>
          <p:nvPr/>
        </p:nvSpPr>
        <p:spPr>
          <a:xfrm>
            <a:off x="8957496" y="5695433"/>
            <a:ext cx="293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Z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43163" y="4684006"/>
            <a:ext cx="303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344269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Connector 141"/>
          <p:cNvCxnSpPr/>
          <p:nvPr/>
        </p:nvCxnSpPr>
        <p:spPr>
          <a:xfrm>
            <a:off x="2001057" y="3096077"/>
            <a:ext cx="1557739" cy="0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1975199" y="2602439"/>
            <a:ext cx="1728067" cy="0"/>
          </a:xfrm>
          <a:prstGeom prst="line">
            <a:avLst/>
          </a:prstGeom>
          <a:ln w="38100">
            <a:solidFill>
              <a:srgbClr val="B4B4B4"/>
            </a:solidFill>
            <a:prstDash val="sysDash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 flipH="1">
            <a:off x="714286" y="3015047"/>
            <a:ext cx="456534" cy="456533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1" name="Oval 110"/>
          <p:cNvSpPr/>
          <p:nvPr/>
        </p:nvSpPr>
        <p:spPr>
          <a:xfrm flipH="1">
            <a:off x="943017" y="3699421"/>
            <a:ext cx="561888" cy="56188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2" name="Oval 111"/>
          <p:cNvSpPr/>
          <p:nvPr/>
        </p:nvSpPr>
        <p:spPr>
          <a:xfrm flipH="1">
            <a:off x="1476136" y="4295742"/>
            <a:ext cx="700651" cy="700537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3" name="Oval 112"/>
          <p:cNvSpPr/>
          <p:nvPr/>
        </p:nvSpPr>
        <p:spPr>
          <a:xfrm flipH="1">
            <a:off x="3341763" y="2848348"/>
            <a:ext cx="478219" cy="47821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4" name="Oval 113"/>
          <p:cNvSpPr/>
          <p:nvPr/>
        </p:nvSpPr>
        <p:spPr>
          <a:xfrm flipH="1">
            <a:off x="2813783" y="2848348"/>
            <a:ext cx="478219" cy="47821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5" name="Oval 114"/>
          <p:cNvSpPr/>
          <p:nvPr/>
        </p:nvSpPr>
        <p:spPr>
          <a:xfrm flipH="1">
            <a:off x="2286776" y="2841273"/>
            <a:ext cx="478219" cy="47821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6" name="Oval 115"/>
          <p:cNvSpPr/>
          <p:nvPr/>
        </p:nvSpPr>
        <p:spPr>
          <a:xfrm flipH="1">
            <a:off x="1770956" y="2848348"/>
            <a:ext cx="478219" cy="47821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7" name="Oval 116"/>
          <p:cNvSpPr/>
          <p:nvPr/>
        </p:nvSpPr>
        <p:spPr>
          <a:xfrm flipH="1">
            <a:off x="3221003" y="2730723"/>
            <a:ext cx="713477" cy="713477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8" name="Oval 127"/>
          <p:cNvSpPr/>
          <p:nvPr/>
        </p:nvSpPr>
        <p:spPr>
          <a:xfrm flipH="1">
            <a:off x="2682108" y="2714256"/>
            <a:ext cx="732252" cy="732253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9" name="Oval 128"/>
          <p:cNvSpPr/>
          <p:nvPr/>
        </p:nvSpPr>
        <p:spPr>
          <a:xfrm flipH="1">
            <a:off x="2152020" y="2714256"/>
            <a:ext cx="732252" cy="732253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0" name="Oval 129"/>
          <p:cNvSpPr/>
          <p:nvPr/>
        </p:nvSpPr>
        <p:spPr>
          <a:xfrm flipH="1">
            <a:off x="1646849" y="2733879"/>
            <a:ext cx="713477" cy="713477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56" name="Straight Connector 155"/>
          <p:cNvCxnSpPr/>
          <p:nvPr/>
        </p:nvCxnSpPr>
        <p:spPr>
          <a:xfrm flipH="1" flipV="1">
            <a:off x="1962809" y="2602439"/>
            <a:ext cx="49709" cy="485019"/>
          </a:xfrm>
          <a:prstGeom prst="line">
            <a:avLst/>
          </a:prstGeom>
          <a:ln w="44450">
            <a:solidFill>
              <a:srgbClr val="335963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3579092" y="2609515"/>
            <a:ext cx="115682" cy="463923"/>
          </a:xfrm>
          <a:prstGeom prst="line">
            <a:avLst/>
          </a:prstGeom>
          <a:ln w="44450">
            <a:solidFill>
              <a:srgbClr val="335963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2527260" y="2614937"/>
            <a:ext cx="19249" cy="472520"/>
          </a:xfrm>
          <a:prstGeom prst="line">
            <a:avLst/>
          </a:prstGeom>
          <a:ln w="44450">
            <a:solidFill>
              <a:srgbClr val="335963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 flipH="1">
            <a:off x="1703958" y="1860642"/>
            <a:ext cx="432916" cy="432916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5" name="Oval 164"/>
          <p:cNvSpPr/>
          <p:nvPr/>
        </p:nvSpPr>
        <p:spPr>
          <a:xfrm flipH="1">
            <a:off x="2357256" y="1793093"/>
            <a:ext cx="432916" cy="432916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6" name="Oval 165"/>
          <p:cNvSpPr/>
          <p:nvPr/>
        </p:nvSpPr>
        <p:spPr>
          <a:xfrm flipH="1">
            <a:off x="2979802" y="1854392"/>
            <a:ext cx="432916" cy="432916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7" name="Oval 166"/>
          <p:cNvSpPr/>
          <p:nvPr/>
        </p:nvSpPr>
        <p:spPr>
          <a:xfrm flipH="1">
            <a:off x="3598232" y="1948667"/>
            <a:ext cx="432916" cy="432916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8" name="Oval 167"/>
          <p:cNvSpPr/>
          <p:nvPr/>
        </p:nvSpPr>
        <p:spPr>
          <a:xfrm flipH="1">
            <a:off x="1634353" y="1073185"/>
            <a:ext cx="413238" cy="41323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sp>
        <p:nvSpPr>
          <p:cNvPr id="169" name="Oval 168"/>
          <p:cNvSpPr/>
          <p:nvPr/>
        </p:nvSpPr>
        <p:spPr>
          <a:xfrm flipH="1">
            <a:off x="2386997" y="1001218"/>
            <a:ext cx="413238" cy="41323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0" name="Oval 169"/>
          <p:cNvSpPr/>
          <p:nvPr/>
        </p:nvSpPr>
        <p:spPr>
          <a:xfrm flipH="1">
            <a:off x="3094753" y="1131835"/>
            <a:ext cx="413238" cy="41323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1" name="Oval 170"/>
          <p:cNvSpPr/>
          <p:nvPr/>
        </p:nvSpPr>
        <p:spPr>
          <a:xfrm flipH="1">
            <a:off x="3757320" y="1370737"/>
            <a:ext cx="413238" cy="413239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2" name="Oval 171"/>
          <p:cNvSpPr>
            <a:spLocks noChangeAspect="1"/>
          </p:cNvSpPr>
          <p:nvPr/>
        </p:nvSpPr>
        <p:spPr>
          <a:xfrm flipH="1">
            <a:off x="1588928" y="342269"/>
            <a:ext cx="373882" cy="373882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3" name="Oval 172"/>
          <p:cNvSpPr>
            <a:spLocks noChangeAspect="1"/>
          </p:cNvSpPr>
          <p:nvPr/>
        </p:nvSpPr>
        <p:spPr>
          <a:xfrm flipH="1">
            <a:off x="2442694" y="196857"/>
            <a:ext cx="373882" cy="373882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4" name="Oval 173"/>
          <p:cNvSpPr>
            <a:spLocks noChangeAspect="1"/>
          </p:cNvSpPr>
          <p:nvPr/>
        </p:nvSpPr>
        <p:spPr>
          <a:xfrm flipH="1">
            <a:off x="3232066" y="338155"/>
            <a:ext cx="373882" cy="373882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5" name="Oval 174"/>
          <p:cNvSpPr>
            <a:spLocks noChangeAspect="1"/>
          </p:cNvSpPr>
          <p:nvPr/>
        </p:nvSpPr>
        <p:spPr>
          <a:xfrm flipH="1">
            <a:off x="3925832" y="833956"/>
            <a:ext cx="373882" cy="373882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6" name="Oval 175"/>
          <p:cNvSpPr>
            <a:spLocks noChangeAspect="1"/>
          </p:cNvSpPr>
          <p:nvPr/>
        </p:nvSpPr>
        <p:spPr>
          <a:xfrm flipH="1">
            <a:off x="2608517" y="5015054"/>
            <a:ext cx="905188" cy="905188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7" name="Oval 176"/>
          <p:cNvSpPr>
            <a:spLocks noChangeAspect="1"/>
          </p:cNvSpPr>
          <p:nvPr/>
        </p:nvSpPr>
        <p:spPr>
          <a:xfrm flipH="1">
            <a:off x="2102788" y="5015054"/>
            <a:ext cx="905188" cy="905188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8" name="Oval 177"/>
          <p:cNvSpPr>
            <a:spLocks noChangeAspect="1"/>
          </p:cNvSpPr>
          <p:nvPr/>
        </p:nvSpPr>
        <p:spPr>
          <a:xfrm flipH="1">
            <a:off x="2617391" y="5557018"/>
            <a:ext cx="905188" cy="905188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9" name="Oval 178"/>
          <p:cNvSpPr>
            <a:spLocks noChangeAspect="1"/>
          </p:cNvSpPr>
          <p:nvPr/>
        </p:nvSpPr>
        <p:spPr>
          <a:xfrm flipH="1">
            <a:off x="2093918" y="5539943"/>
            <a:ext cx="905186" cy="905188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0" name="Straight Connector 179"/>
          <p:cNvCxnSpPr/>
          <p:nvPr/>
        </p:nvCxnSpPr>
        <p:spPr>
          <a:xfrm flipV="1">
            <a:off x="3572355" y="1020897"/>
            <a:ext cx="536455" cy="20766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V="1">
            <a:off x="3044805" y="526629"/>
            <a:ext cx="369555" cy="2573703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2527262" y="387789"/>
            <a:ext cx="100445" cy="2699765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1770956" y="526629"/>
            <a:ext cx="237221" cy="2563739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 flipH="1">
            <a:off x="1522347" y="3774202"/>
            <a:ext cx="216458" cy="216459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5" name="Straight Connector 184"/>
          <p:cNvCxnSpPr/>
          <p:nvPr/>
        </p:nvCxnSpPr>
        <p:spPr>
          <a:xfrm>
            <a:off x="1223961" y="3979700"/>
            <a:ext cx="602498" cy="6663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1223962" y="3882431"/>
            <a:ext cx="398022" cy="97935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/>
          <p:cNvSpPr/>
          <p:nvPr/>
        </p:nvSpPr>
        <p:spPr>
          <a:xfrm rot="3223901" flipH="1">
            <a:off x="762116" y="2481105"/>
            <a:ext cx="387346" cy="39650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88" name="Oval 187"/>
          <p:cNvSpPr/>
          <p:nvPr/>
        </p:nvSpPr>
        <p:spPr>
          <a:xfrm rot="3223901" flipH="1">
            <a:off x="761739" y="2285222"/>
            <a:ext cx="314849" cy="314848"/>
          </a:xfrm>
          <a:prstGeom prst="ellipse">
            <a:avLst/>
          </a:prstGeom>
          <a:noFill/>
          <a:ln w="44450">
            <a:solidFill>
              <a:srgbClr val="D99A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9" name="Straight Connector 188"/>
          <p:cNvCxnSpPr>
            <a:endCxn id="220" idx="2"/>
          </p:cNvCxnSpPr>
          <p:nvPr/>
        </p:nvCxnSpPr>
        <p:spPr>
          <a:xfrm>
            <a:off x="919162" y="2442646"/>
            <a:ext cx="28306" cy="279903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 flipH="1">
            <a:off x="1669038" y="3518125"/>
            <a:ext cx="314848" cy="314849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1" name="Oval 190"/>
          <p:cNvSpPr/>
          <p:nvPr/>
        </p:nvSpPr>
        <p:spPr>
          <a:xfrm flipH="1">
            <a:off x="2367050" y="4431114"/>
            <a:ext cx="863683" cy="863682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2" name="Oval 191"/>
          <p:cNvSpPr/>
          <p:nvPr/>
        </p:nvSpPr>
        <p:spPr>
          <a:xfrm flipH="1">
            <a:off x="2901233" y="4449889"/>
            <a:ext cx="826130" cy="826131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3" name="Oval 192"/>
          <p:cNvSpPr/>
          <p:nvPr/>
        </p:nvSpPr>
        <p:spPr>
          <a:xfrm flipH="1">
            <a:off x="1864921" y="4449889"/>
            <a:ext cx="826130" cy="826131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94" name="Straight Connector 193"/>
          <p:cNvCxnSpPr/>
          <p:nvPr/>
        </p:nvCxnSpPr>
        <p:spPr>
          <a:xfrm flipV="1">
            <a:off x="3319616" y="3087461"/>
            <a:ext cx="261257" cy="1799065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003589" y="3087458"/>
            <a:ext cx="264192" cy="1799068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2804505" y="3087459"/>
            <a:ext cx="246372" cy="1799068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 flipV="1">
            <a:off x="2516611" y="3087458"/>
            <a:ext cx="282280" cy="1799068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 flipV="1">
            <a:off x="3052355" y="3087458"/>
            <a:ext cx="267262" cy="1799068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2267781" y="3087458"/>
            <a:ext cx="252794" cy="1799068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2267781" y="4886527"/>
            <a:ext cx="1051836" cy="0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950884" y="2669470"/>
            <a:ext cx="0" cy="590397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V="1">
            <a:off x="2001057" y="2597413"/>
            <a:ext cx="541093" cy="500096"/>
          </a:xfrm>
          <a:prstGeom prst="line">
            <a:avLst/>
          </a:prstGeom>
          <a:ln w="38100">
            <a:solidFill>
              <a:srgbClr val="B4B4B4"/>
            </a:solidFill>
            <a:prstDash val="sysDash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 flipV="1">
            <a:off x="3061112" y="5475763"/>
            <a:ext cx="0" cy="564383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2546509" y="6020241"/>
            <a:ext cx="514603" cy="0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2546509" y="5475763"/>
            <a:ext cx="0" cy="564381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2555382" y="5496009"/>
            <a:ext cx="505729" cy="0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1826460" y="3673446"/>
            <a:ext cx="0" cy="972565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/>
          <p:cNvSpPr/>
          <p:nvPr/>
        </p:nvSpPr>
        <p:spPr>
          <a:xfrm rot="5400000" flipH="1">
            <a:off x="1763414" y="4582052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 rot="5400000" flipH="1">
            <a:off x="2492321" y="5447075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 rot="5400000" flipH="1">
            <a:off x="3012969" y="5447075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 rot="5400000" flipH="1">
            <a:off x="3013698" y="5969174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 rot="5400000" flipH="1">
            <a:off x="2489809" y="5971046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 rot="5400000" flipH="1">
            <a:off x="2747334" y="4839157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 rot="5400000" flipH="1">
            <a:off x="898273" y="2624159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 rot="5400000" flipH="1">
            <a:off x="866421" y="2392570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 rot="5400000" flipH="1">
            <a:off x="2477537" y="3038570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 rot="5400000" flipH="1">
            <a:off x="4063175" y="971701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 rot="5400000" flipH="1">
            <a:off x="3919595" y="1529062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 rot="5400000" flipH="1">
            <a:off x="3765301" y="2115931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 rot="5400000" flipH="1">
            <a:off x="3373084" y="468046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 rot="5400000" flipH="1">
            <a:off x="3246755" y="1283590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 rot="5400000" flipH="1">
            <a:off x="3139419" y="2017030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 rot="5400000" flipH="1">
            <a:off x="2518286" y="1952833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 rot="5400000" flipH="1">
            <a:off x="2577485" y="331676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 rot="5400000" flipH="1">
            <a:off x="2547961" y="1159905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 rot="5400000" flipH="1">
            <a:off x="1719535" y="474109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 rot="5400000" flipH="1">
            <a:off x="1791176" y="1227583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 rot="5400000" flipH="1">
            <a:off x="1866194" y="2022645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>
            <a:off x="943017" y="3243312"/>
            <a:ext cx="280945" cy="736386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 rot="5400000" flipH="1">
            <a:off x="1174768" y="3932894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 rot="5400000" flipH="1">
            <a:off x="898273" y="3183054"/>
            <a:ext cx="98390" cy="98391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>
            <a:stCxn id="218" idx="6"/>
            <a:endCxn id="210" idx="6"/>
          </p:cNvCxnSpPr>
          <p:nvPr/>
        </p:nvCxnSpPr>
        <p:spPr>
          <a:xfrm>
            <a:off x="1627165" y="3835521"/>
            <a:ext cx="185444" cy="746531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3105567" y="2596625"/>
            <a:ext cx="478241" cy="503399"/>
          </a:xfrm>
          <a:prstGeom prst="line">
            <a:avLst/>
          </a:prstGeom>
          <a:ln w="38100">
            <a:solidFill>
              <a:srgbClr val="B4B4B4"/>
            </a:solidFill>
            <a:prstDash val="sysDash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2545590" y="2608252"/>
            <a:ext cx="501151" cy="488029"/>
          </a:xfrm>
          <a:prstGeom prst="line">
            <a:avLst/>
          </a:prstGeom>
          <a:ln w="38100">
            <a:solidFill>
              <a:srgbClr val="B4B4B4"/>
            </a:solidFill>
            <a:prstDash val="sysDash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/>
          <p:cNvSpPr/>
          <p:nvPr/>
        </p:nvSpPr>
        <p:spPr>
          <a:xfrm rot="5400000" flipH="1">
            <a:off x="3003973" y="3047735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 flipH="1">
            <a:off x="3603670" y="2501688"/>
            <a:ext cx="199191" cy="199191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4" name="Oval 223"/>
          <p:cNvSpPr/>
          <p:nvPr/>
        </p:nvSpPr>
        <p:spPr>
          <a:xfrm rot="5400000" flipH="1">
            <a:off x="1922251" y="2547974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 rot="5400000" flipH="1">
            <a:off x="3650772" y="2552969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 rot="5400000" flipH="1">
            <a:off x="3069699" y="2545572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 rot="5400000" flipH="1">
            <a:off x="2494988" y="2550241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3575952" y="2574468"/>
            <a:ext cx="132444" cy="512693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3047889" y="2616821"/>
            <a:ext cx="66562" cy="463561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2528133" y="2616459"/>
            <a:ext cx="16986" cy="456548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1964943" y="2613483"/>
            <a:ext cx="44973" cy="486046"/>
          </a:xfrm>
          <a:prstGeom prst="line">
            <a:avLst/>
          </a:prstGeom>
          <a:ln w="44450">
            <a:solidFill>
              <a:srgbClr val="406F7C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 flipH="1">
            <a:off x="3018094" y="2497817"/>
            <a:ext cx="199191" cy="199191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5" name="Oval 154"/>
          <p:cNvSpPr/>
          <p:nvPr/>
        </p:nvSpPr>
        <p:spPr>
          <a:xfrm flipH="1">
            <a:off x="1875603" y="2500345"/>
            <a:ext cx="199191" cy="199191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0" name="Oval 159"/>
          <p:cNvSpPr/>
          <p:nvPr/>
        </p:nvSpPr>
        <p:spPr>
          <a:xfrm flipH="1">
            <a:off x="2442553" y="2502569"/>
            <a:ext cx="199191" cy="199191"/>
          </a:xfrm>
          <a:prstGeom prst="ellipse">
            <a:avLst/>
          </a:prstGeom>
          <a:noFill/>
          <a:ln w="44450">
            <a:solidFill>
              <a:srgbClr val="4C9D8F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2010065" y="3087457"/>
            <a:ext cx="1570807" cy="0"/>
          </a:xfrm>
          <a:prstGeom prst="line">
            <a:avLst/>
          </a:prstGeom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>
            <a:spLocks noChangeAspect="1"/>
          </p:cNvSpPr>
          <p:nvPr/>
        </p:nvSpPr>
        <p:spPr>
          <a:xfrm rot="5400000" flipH="1">
            <a:off x="3265086" y="4834748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>
            <a:spLocks noChangeAspect="1"/>
          </p:cNvSpPr>
          <p:nvPr/>
        </p:nvSpPr>
        <p:spPr>
          <a:xfrm rot="5400000" flipH="1">
            <a:off x="2202143" y="4843286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>
            <a:spLocks noChangeAspect="1"/>
          </p:cNvSpPr>
          <p:nvPr/>
        </p:nvSpPr>
        <p:spPr>
          <a:xfrm rot="5400000" flipH="1">
            <a:off x="1951544" y="3038262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>
            <a:spLocks noChangeAspect="1"/>
          </p:cNvSpPr>
          <p:nvPr/>
        </p:nvSpPr>
        <p:spPr>
          <a:xfrm rot="5400000" flipH="1">
            <a:off x="3521951" y="3041232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/>
          <p:cNvCxnSpPr/>
          <p:nvPr/>
        </p:nvCxnSpPr>
        <p:spPr>
          <a:xfrm flipH="1">
            <a:off x="1619895" y="3673446"/>
            <a:ext cx="206566" cy="208985"/>
          </a:xfrm>
          <a:prstGeom prst="line">
            <a:avLst/>
          </a:prstGeom>
          <a:ln w="38100">
            <a:solidFill>
              <a:srgbClr val="B4B4B4"/>
            </a:solidFill>
            <a:prstDash val="sysDash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/>
          <p:cNvSpPr>
            <a:spLocks noChangeAspect="1"/>
          </p:cNvSpPr>
          <p:nvPr/>
        </p:nvSpPr>
        <p:spPr>
          <a:xfrm rot="5400000" flipH="1">
            <a:off x="1767658" y="3621795"/>
            <a:ext cx="107999" cy="108000"/>
          </a:xfrm>
          <a:prstGeom prst="ellipse">
            <a:avLst/>
          </a:prstGeom>
          <a:solidFill>
            <a:srgbClr val="B3516D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 rot="5400000" flipH="1">
            <a:off x="1577970" y="3835521"/>
            <a:ext cx="98390" cy="98391"/>
          </a:xfrm>
          <a:prstGeom prst="ellipse">
            <a:avLst/>
          </a:prstGeom>
          <a:solidFill>
            <a:srgbClr val="406F7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885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Straight Connector 169"/>
          <p:cNvCxnSpPr/>
          <p:nvPr/>
        </p:nvCxnSpPr>
        <p:spPr>
          <a:xfrm flipV="1">
            <a:off x="2523007" y="5493479"/>
            <a:ext cx="523160" cy="54276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964943" y="2613483"/>
            <a:ext cx="44973" cy="486046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2528133" y="2616459"/>
            <a:ext cx="16986" cy="45654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3047889" y="2616821"/>
            <a:ext cx="66562" cy="463561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105567" y="2596625"/>
            <a:ext cx="478241" cy="503399"/>
          </a:xfrm>
          <a:prstGeom prst="line">
            <a:avLst/>
          </a:prstGeom>
          <a:ln w="38100">
            <a:solidFill>
              <a:srgbClr val="C4B2BE"/>
            </a:solidFill>
            <a:prstDash val="soli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3575952" y="2574468"/>
            <a:ext cx="132444" cy="51269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322529" y="2816339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01057" y="3096077"/>
            <a:ext cx="1557739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975199" y="2602439"/>
            <a:ext cx="1728067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>
            <a:off x="714286" y="3015047"/>
            <a:ext cx="456534" cy="456533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8" name="Oval 7"/>
          <p:cNvSpPr/>
          <p:nvPr/>
        </p:nvSpPr>
        <p:spPr>
          <a:xfrm flipH="1">
            <a:off x="943017" y="3699421"/>
            <a:ext cx="561888" cy="5618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9" name="Oval 8"/>
          <p:cNvSpPr/>
          <p:nvPr/>
        </p:nvSpPr>
        <p:spPr>
          <a:xfrm flipH="1">
            <a:off x="1476136" y="4295742"/>
            <a:ext cx="700651" cy="700537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" name="Oval 9"/>
          <p:cNvSpPr/>
          <p:nvPr/>
        </p:nvSpPr>
        <p:spPr>
          <a:xfrm flipH="1">
            <a:off x="3341763" y="2848348"/>
            <a:ext cx="478219" cy="47821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" name="Oval 10"/>
          <p:cNvSpPr/>
          <p:nvPr/>
        </p:nvSpPr>
        <p:spPr>
          <a:xfrm flipH="1">
            <a:off x="2813783" y="2848348"/>
            <a:ext cx="478219" cy="47821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" name="Oval 11"/>
          <p:cNvSpPr/>
          <p:nvPr/>
        </p:nvSpPr>
        <p:spPr>
          <a:xfrm flipH="1">
            <a:off x="2286776" y="2841273"/>
            <a:ext cx="478219" cy="47821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" name="Oval 12"/>
          <p:cNvSpPr/>
          <p:nvPr/>
        </p:nvSpPr>
        <p:spPr>
          <a:xfrm flipH="1">
            <a:off x="1770956" y="2848348"/>
            <a:ext cx="478219" cy="47821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" name="Oval 13"/>
          <p:cNvSpPr/>
          <p:nvPr/>
        </p:nvSpPr>
        <p:spPr>
          <a:xfrm flipH="1">
            <a:off x="3221003" y="2730723"/>
            <a:ext cx="713477" cy="713477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" name="Oval 14"/>
          <p:cNvSpPr/>
          <p:nvPr/>
        </p:nvSpPr>
        <p:spPr>
          <a:xfrm flipH="1">
            <a:off x="2682108" y="2714256"/>
            <a:ext cx="732252" cy="732253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" name="Oval 15"/>
          <p:cNvSpPr/>
          <p:nvPr/>
        </p:nvSpPr>
        <p:spPr>
          <a:xfrm flipH="1">
            <a:off x="2152020" y="2714256"/>
            <a:ext cx="732252" cy="732253"/>
          </a:xfrm>
          <a:prstGeom prst="ellips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" name="Oval 16"/>
          <p:cNvSpPr/>
          <p:nvPr/>
        </p:nvSpPr>
        <p:spPr>
          <a:xfrm flipH="1">
            <a:off x="1646849" y="2733879"/>
            <a:ext cx="713477" cy="713477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962809" y="2602439"/>
            <a:ext cx="49709" cy="48501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79092" y="2609515"/>
            <a:ext cx="115682" cy="46392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27260" y="2614937"/>
            <a:ext cx="19249" cy="47252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H="1">
            <a:off x="1703958" y="1860642"/>
            <a:ext cx="432916" cy="432916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" name="Oval 21"/>
          <p:cNvSpPr/>
          <p:nvPr/>
        </p:nvSpPr>
        <p:spPr>
          <a:xfrm flipH="1">
            <a:off x="2357256" y="1793093"/>
            <a:ext cx="432916" cy="432916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3" name="Oval 22"/>
          <p:cNvSpPr/>
          <p:nvPr/>
        </p:nvSpPr>
        <p:spPr>
          <a:xfrm flipH="1">
            <a:off x="2979802" y="1854392"/>
            <a:ext cx="432916" cy="432916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4" name="Oval 23"/>
          <p:cNvSpPr/>
          <p:nvPr/>
        </p:nvSpPr>
        <p:spPr>
          <a:xfrm flipH="1">
            <a:off x="3598232" y="1948667"/>
            <a:ext cx="432916" cy="432916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" name="Oval 24"/>
          <p:cNvSpPr/>
          <p:nvPr/>
        </p:nvSpPr>
        <p:spPr>
          <a:xfrm flipH="1">
            <a:off x="1634353" y="1073185"/>
            <a:ext cx="413238" cy="41323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sp>
        <p:nvSpPr>
          <p:cNvPr id="26" name="Oval 25"/>
          <p:cNvSpPr/>
          <p:nvPr/>
        </p:nvSpPr>
        <p:spPr>
          <a:xfrm flipH="1">
            <a:off x="2386997" y="1001218"/>
            <a:ext cx="413238" cy="41323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" name="Oval 26"/>
          <p:cNvSpPr/>
          <p:nvPr/>
        </p:nvSpPr>
        <p:spPr>
          <a:xfrm flipH="1">
            <a:off x="3094753" y="1131835"/>
            <a:ext cx="413238" cy="41323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8" name="Oval 27"/>
          <p:cNvSpPr/>
          <p:nvPr/>
        </p:nvSpPr>
        <p:spPr>
          <a:xfrm flipH="1">
            <a:off x="3757320" y="1370737"/>
            <a:ext cx="413238" cy="41323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 flipH="1">
            <a:off x="1588928" y="342269"/>
            <a:ext cx="373882" cy="3738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 flipH="1">
            <a:off x="2442694" y="196857"/>
            <a:ext cx="373882" cy="3738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 flipH="1">
            <a:off x="3232066" y="338155"/>
            <a:ext cx="373882" cy="3738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 flipH="1">
            <a:off x="3925832" y="833956"/>
            <a:ext cx="373882" cy="3738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 flipH="1">
            <a:off x="2608517" y="5015054"/>
            <a:ext cx="905188" cy="9051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 flipH="1">
            <a:off x="2102788" y="5015054"/>
            <a:ext cx="905188" cy="9051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 flipH="1">
            <a:off x="2617391" y="5557018"/>
            <a:ext cx="905188" cy="9051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 flipH="1">
            <a:off x="2093918" y="5539943"/>
            <a:ext cx="905186" cy="9051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72355" y="1020897"/>
            <a:ext cx="536455" cy="2076612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044805" y="526629"/>
            <a:ext cx="369555" cy="257370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527262" y="387789"/>
            <a:ext cx="100445" cy="269976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70956" y="526629"/>
            <a:ext cx="237221" cy="256373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flipH="1">
            <a:off x="1522347" y="3774202"/>
            <a:ext cx="216458" cy="21645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2" name="Straight Connector 41"/>
          <p:cNvCxnSpPr/>
          <p:nvPr/>
        </p:nvCxnSpPr>
        <p:spPr>
          <a:xfrm>
            <a:off x="1223961" y="3979700"/>
            <a:ext cx="602498" cy="666312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223962" y="3882431"/>
            <a:ext cx="398022" cy="9793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 rot="3223901" flipH="1">
            <a:off x="762116" y="2481105"/>
            <a:ext cx="387346" cy="39650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5" name="Oval 44"/>
          <p:cNvSpPr/>
          <p:nvPr/>
        </p:nvSpPr>
        <p:spPr>
          <a:xfrm rot="3223901" flipH="1">
            <a:off x="761739" y="2285222"/>
            <a:ext cx="314849" cy="31484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6" name="Straight Connector 45"/>
          <p:cNvCxnSpPr>
            <a:endCxn id="71" idx="2"/>
          </p:cNvCxnSpPr>
          <p:nvPr/>
        </p:nvCxnSpPr>
        <p:spPr>
          <a:xfrm>
            <a:off x="919162" y="2442646"/>
            <a:ext cx="28306" cy="27990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H="1">
            <a:off x="1669038" y="3518125"/>
            <a:ext cx="314848" cy="31484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8" name="Oval 47"/>
          <p:cNvSpPr/>
          <p:nvPr/>
        </p:nvSpPr>
        <p:spPr>
          <a:xfrm flipH="1">
            <a:off x="2367050" y="4431114"/>
            <a:ext cx="863683" cy="8636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9" name="Oval 48"/>
          <p:cNvSpPr/>
          <p:nvPr/>
        </p:nvSpPr>
        <p:spPr>
          <a:xfrm flipH="1">
            <a:off x="2901233" y="4449889"/>
            <a:ext cx="826130" cy="82613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50" name="Oval 49"/>
          <p:cNvSpPr/>
          <p:nvPr/>
        </p:nvSpPr>
        <p:spPr>
          <a:xfrm flipH="1">
            <a:off x="1864921" y="4449889"/>
            <a:ext cx="826130" cy="82613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319616" y="3087461"/>
            <a:ext cx="261257" cy="179906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003589" y="3087458"/>
            <a:ext cx="264192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804505" y="3087459"/>
            <a:ext cx="246372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516611" y="3087458"/>
            <a:ext cx="282280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052355" y="3087458"/>
            <a:ext cx="267262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2267781" y="3087458"/>
            <a:ext cx="252794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267781" y="4886527"/>
            <a:ext cx="1051836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950884" y="2669470"/>
            <a:ext cx="0" cy="590397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001057" y="2597413"/>
            <a:ext cx="541093" cy="500096"/>
          </a:xfrm>
          <a:prstGeom prst="line">
            <a:avLst/>
          </a:prstGeom>
          <a:ln w="38100">
            <a:solidFill>
              <a:srgbClr val="C4B2BE"/>
            </a:solidFill>
            <a:prstDash val="soli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3061112" y="5475763"/>
            <a:ext cx="0" cy="56438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546509" y="6020241"/>
            <a:ext cx="514603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546509" y="5475763"/>
            <a:ext cx="0" cy="564381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555382" y="5496009"/>
            <a:ext cx="505729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826460" y="3673446"/>
            <a:ext cx="0" cy="97256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 rot="5400000" flipH="1">
            <a:off x="1763414" y="4582052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5400000" flipH="1">
            <a:off x="2492321" y="5447075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5400000" flipH="1">
            <a:off x="3012969" y="5447075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5400000" flipH="1">
            <a:off x="3013698" y="5969174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5400000" flipH="1">
            <a:off x="2489809" y="5971046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5400000" flipH="1">
            <a:off x="2747334" y="4839157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5400000" flipH="1">
            <a:off x="898273" y="2624159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5400000" flipH="1">
            <a:off x="866421" y="2392570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5400000" flipH="1">
            <a:off x="2477537" y="3038570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5400000" flipH="1">
            <a:off x="4063175" y="971701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5400000" flipH="1">
            <a:off x="3919595" y="1529062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5400000" flipH="1">
            <a:off x="3765301" y="2115931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rot="5400000" flipH="1">
            <a:off x="3373084" y="468046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5400000" flipH="1">
            <a:off x="3246755" y="1283590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rot="5400000" flipH="1">
            <a:off x="3139419" y="2017030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5400000" flipH="1">
            <a:off x="2518286" y="1952833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5400000" flipH="1">
            <a:off x="2577485" y="331676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5400000" flipH="1">
            <a:off x="2547961" y="1159905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5400000" flipH="1">
            <a:off x="1719535" y="474109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5400000" flipH="1">
            <a:off x="1791176" y="1227583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 flipH="1">
            <a:off x="1866194" y="2022645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943017" y="3243312"/>
            <a:ext cx="280945" cy="736386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 rot="5400000" flipH="1">
            <a:off x="1174768" y="3932894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 flipH="1">
            <a:off x="898273" y="3183054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112" idx="6"/>
            <a:endCxn id="65" idx="6"/>
          </p:cNvCxnSpPr>
          <p:nvPr/>
        </p:nvCxnSpPr>
        <p:spPr>
          <a:xfrm>
            <a:off x="1627165" y="3835521"/>
            <a:ext cx="185444" cy="746531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45590" y="2608252"/>
            <a:ext cx="501151" cy="48802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 rot="5400000" flipH="1">
            <a:off x="3003973" y="3047735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603670" y="2501688"/>
            <a:ext cx="199191" cy="19919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94" name="Oval 93"/>
          <p:cNvSpPr/>
          <p:nvPr/>
        </p:nvSpPr>
        <p:spPr>
          <a:xfrm rot="5400000" flipH="1">
            <a:off x="1922251" y="2547974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5400000" flipH="1">
            <a:off x="3650772" y="2552969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5400000" flipH="1">
            <a:off x="3069699" y="2545572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5400000" flipH="1">
            <a:off x="2494988" y="2550241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flipH="1">
            <a:off x="3018094" y="2497817"/>
            <a:ext cx="199191" cy="19919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3" name="Oval 102"/>
          <p:cNvSpPr/>
          <p:nvPr/>
        </p:nvSpPr>
        <p:spPr>
          <a:xfrm flipH="1">
            <a:off x="1875603" y="2500345"/>
            <a:ext cx="199191" cy="19919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4" name="Oval 103"/>
          <p:cNvSpPr/>
          <p:nvPr/>
        </p:nvSpPr>
        <p:spPr>
          <a:xfrm flipH="1">
            <a:off x="2442553" y="2502569"/>
            <a:ext cx="199191" cy="19919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2010065" y="3087457"/>
            <a:ext cx="1570807" cy="0"/>
          </a:xfrm>
          <a:prstGeom prst="line">
            <a:avLst/>
          </a:prstGeom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 rot="5400000" flipH="1">
            <a:off x="3265086" y="4834748"/>
            <a:ext cx="107999" cy="108000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 rot="5400000" flipH="1">
            <a:off x="2202143" y="4843286"/>
            <a:ext cx="107999" cy="108000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 rot="5400000" flipH="1">
            <a:off x="1951544" y="3038262"/>
            <a:ext cx="107999" cy="108000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 rot="5400000" flipH="1">
            <a:off x="3521951" y="3041232"/>
            <a:ext cx="107999" cy="108000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>
            <a:off x="1619895" y="3673446"/>
            <a:ext cx="206566" cy="20898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 rot="5400000" flipH="1">
            <a:off x="1767658" y="3621795"/>
            <a:ext cx="107999" cy="108000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5400000" flipH="1">
            <a:off x="1577970" y="3835521"/>
            <a:ext cx="98390" cy="98391"/>
          </a:xfrm>
          <a:prstGeom prst="ellipse">
            <a:avLst/>
          </a:prstGeom>
          <a:solidFill>
            <a:srgbClr val="A8869C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5774867" y="1051930"/>
            <a:ext cx="158838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200" dirty="0">
                <a:solidFill>
                  <a:srgbClr val="448C6A"/>
                </a:solidFill>
              </a:rPr>
              <a:t>pinky-top = 0</a:t>
            </a:r>
          </a:p>
          <a:p>
            <a:r>
              <a:rPr lang="en-US" sz="1200" dirty="0">
                <a:solidFill>
                  <a:srgbClr val="448C6A"/>
                </a:solidFill>
              </a:rPr>
              <a:t>pinky-middle = 1</a:t>
            </a:r>
          </a:p>
          <a:p>
            <a:r>
              <a:rPr lang="en-US" sz="1200" dirty="0">
                <a:solidFill>
                  <a:srgbClr val="448C6A"/>
                </a:solidFill>
              </a:rPr>
              <a:t>pinky-bottom = 2</a:t>
            </a:r>
          </a:p>
          <a:p>
            <a:r>
              <a:rPr lang="en-US" sz="1200" dirty="0">
                <a:solidFill>
                  <a:srgbClr val="448C6A"/>
                </a:solidFill>
              </a:rPr>
              <a:t>pinky-base = 3</a:t>
            </a:r>
          </a:p>
          <a:p>
            <a:endParaRPr lang="en-US" sz="1200" dirty="0">
              <a:solidFill>
                <a:srgbClr val="448C6A"/>
              </a:solidFill>
            </a:endParaRPr>
          </a:p>
          <a:p>
            <a:r>
              <a:rPr lang="en-US" sz="1200" dirty="0">
                <a:solidFill>
                  <a:srgbClr val="448C6A"/>
                </a:solidFill>
              </a:rPr>
              <a:t>ring-top = 4</a:t>
            </a:r>
          </a:p>
          <a:p>
            <a:r>
              <a:rPr lang="en-US" sz="1200" dirty="0">
                <a:solidFill>
                  <a:srgbClr val="448C6A"/>
                </a:solidFill>
              </a:rPr>
              <a:t>ring-middle = 5</a:t>
            </a:r>
          </a:p>
          <a:p>
            <a:r>
              <a:rPr lang="en-US" sz="1200" dirty="0">
                <a:solidFill>
                  <a:srgbClr val="448C6A"/>
                </a:solidFill>
              </a:rPr>
              <a:t>ring-bottom = 6</a:t>
            </a:r>
          </a:p>
          <a:p>
            <a:r>
              <a:rPr lang="en-US" sz="1200" dirty="0">
                <a:solidFill>
                  <a:srgbClr val="448C6A"/>
                </a:solidFill>
              </a:rPr>
              <a:t>ring-base = 7</a:t>
            </a:r>
          </a:p>
          <a:p>
            <a:endParaRPr lang="en-US" sz="1200" dirty="0">
              <a:solidFill>
                <a:srgbClr val="448C6A"/>
              </a:solidFill>
            </a:endParaRPr>
          </a:p>
          <a:p>
            <a:r>
              <a:rPr lang="en-US" sz="1200" dirty="0">
                <a:solidFill>
                  <a:srgbClr val="448C6A"/>
                </a:solidFill>
              </a:rPr>
              <a:t>middle-top = 8</a:t>
            </a:r>
          </a:p>
          <a:p>
            <a:r>
              <a:rPr lang="en-US" sz="1200" dirty="0">
                <a:solidFill>
                  <a:srgbClr val="448C6A"/>
                </a:solidFill>
              </a:rPr>
              <a:t>middle-middle = 9</a:t>
            </a:r>
          </a:p>
          <a:p>
            <a:r>
              <a:rPr lang="en-US" sz="1200" dirty="0">
                <a:solidFill>
                  <a:srgbClr val="448C6A"/>
                </a:solidFill>
              </a:rPr>
              <a:t>middle-bottom = 10</a:t>
            </a:r>
          </a:p>
          <a:p>
            <a:r>
              <a:rPr lang="en-US" sz="1200" dirty="0">
                <a:solidFill>
                  <a:srgbClr val="448C6A"/>
                </a:solidFill>
              </a:rPr>
              <a:t>middle-base = 11</a:t>
            </a:r>
          </a:p>
          <a:p>
            <a:endParaRPr lang="en-US" sz="1200" dirty="0">
              <a:solidFill>
                <a:srgbClr val="448C6A"/>
              </a:solidFill>
            </a:endParaRPr>
          </a:p>
          <a:p>
            <a:r>
              <a:rPr lang="en-US" sz="1200" dirty="0">
                <a:solidFill>
                  <a:srgbClr val="448C6A"/>
                </a:solidFill>
              </a:rPr>
              <a:t>thumb-top = 16</a:t>
            </a:r>
          </a:p>
          <a:p>
            <a:r>
              <a:rPr lang="en-US" sz="1200" dirty="0">
                <a:solidFill>
                  <a:srgbClr val="448C6A"/>
                </a:solidFill>
              </a:rPr>
              <a:t>thumb-middle = 17</a:t>
            </a:r>
          </a:p>
          <a:p>
            <a:r>
              <a:rPr lang="en-US" sz="1200" dirty="0">
                <a:solidFill>
                  <a:srgbClr val="448C6A"/>
                </a:solidFill>
              </a:rPr>
              <a:t>thumb-bottom = 18</a:t>
            </a:r>
          </a:p>
          <a:p>
            <a:r>
              <a:rPr lang="en-US" sz="1200" dirty="0">
                <a:solidFill>
                  <a:srgbClr val="448C6A"/>
                </a:solidFill>
              </a:rPr>
              <a:t>thumb-base = 19</a:t>
            </a:r>
          </a:p>
          <a:p>
            <a:endParaRPr lang="en-US" sz="1200" dirty="0">
              <a:solidFill>
                <a:srgbClr val="448C6A"/>
              </a:solidFill>
            </a:endParaRPr>
          </a:p>
          <a:p>
            <a:r>
              <a:rPr lang="en-US" sz="1200" dirty="0">
                <a:solidFill>
                  <a:srgbClr val="448C6A"/>
                </a:solidFill>
              </a:rPr>
              <a:t>index-top = 12</a:t>
            </a:r>
          </a:p>
          <a:p>
            <a:r>
              <a:rPr lang="en-US" sz="1200" dirty="0">
                <a:solidFill>
                  <a:srgbClr val="448C6A"/>
                </a:solidFill>
              </a:rPr>
              <a:t>index-middle = 13</a:t>
            </a:r>
          </a:p>
          <a:p>
            <a:r>
              <a:rPr lang="en-US" sz="1200" dirty="0">
                <a:solidFill>
                  <a:srgbClr val="448C6A"/>
                </a:solidFill>
              </a:rPr>
              <a:t>index-bottom = 14</a:t>
            </a:r>
          </a:p>
          <a:p>
            <a:r>
              <a:rPr lang="en-US" sz="1200" dirty="0">
                <a:solidFill>
                  <a:srgbClr val="448C6A"/>
                </a:solidFill>
              </a:rPr>
              <a:t>index-base = 15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207989" y="1131835"/>
            <a:ext cx="185666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448C6A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200" dirty="0"/>
              <a:t>palm-pinky = 20</a:t>
            </a:r>
          </a:p>
          <a:p>
            <a:r>
              <a:rPr lang="en-US" sz="1200" dirty="0"/>
              <a:t>palm-ring = 21</a:t>
            </a:r>
          </a:p>
          <a:p>
            <a:r>
              <a:rPr lang="en-US" sz="1200" dirty="0"/>
              <a:t>palm-middle = 22</a:t>
            </a:r>
          </a:p>
          <a:p>
            <a:r>
              <a:rPr lang="en-US" sz="1200" dirty="0"/>
              <a:t>palm-index = 23</a:t>
            </a:r>
          </a:p>
          <a:p>
            <a:r>
              <a:rPr lang="en-US" sz="1200" dirty="0"/>
              <a:t>palm-thumb = 24</a:t>
            </a:r>
          </a:p>
          <a:p>
            <a:endParaRPr lang="en-US" sz="1200" dirty="0"/>
          </a:p>
          <a:p>
            <a:r>
              <a:rPr lang="en-US" sz="1200" dirty="0"/>
              <a:t>palm-back = 25</a:t>
            </a:r>
          </a:p>
          <a:p>
            <a:r>
              <a:rPr lang="en-US" sz="1200" dirty="0"/>
              <a:t>palm-right = 26</a:t>
            </a:r>
          </a:p>
          <a:p>
            <a:r>
              <a:rPr lang="en-US" sz="1200" dirty="0"/>
              <a:t>palm-left = 27</a:t>
            </a:r>
          </a:p>
          <a:p>
            <a:endParaRPr lang="en-US" sz="1200" dirty="0"/>
          </a:p>
          <a:p>
            <a:r>
              <a:rPr lang="en-US" sz="1200" dirty="0"/>
              <a:t>pinky-membrane = 28</a:t>
            </a:r>
          </a:p>
          <a:p>
            <a:r>
              <a:rPr lang="en-US" sz="1200" dirty="0"/>
              <a:t>ring-membrane = 29</a:t>
            </a:r>
          </a:p>
          <a:p>
            <a:r>
              <a:rPr lang="en-US" sz="1200" dirty="0"/>
              <a:t>middle-membrane = 30</a:t>
            </a:r>
          </a:p>
          <a:p>
            <a:r>
              <a:rPr lang="en-US" sz="1200" dirty="0"/>
              <a:t>index-membrane = 31</a:t>
            </a:r>
          </a:p>
          <a:p>
            <a:endParaRPr lang="en-US" sz="1200" dirty="0"/>
          </a:p>
          <a:p>
            <a:r>
              <a:rPr lang="en-US" sz="1200" dirty="0"/>
              <a:t>thumb-additional = 32</a:t>
            </a:r>
          </a:p>
          <a:p>
            <a:r>
              <a:rPr lang="en-US" sz="1200" dirty="0"/>
              <a:t>thumb-fold = 33</a:t>
            </a:r>
          </a:p>
          <a:p>
            <a:endParaRPr lang="en-US" sz="1200" dirty="0"/>
          </a:p>
          <a:p>
            <a:r>
              <a:rPr lang="en-US" sz="1200" dirty="0"/>
              <a:t>wrist-top-left = 34</a:t>
            </a:r>
          </a:p>
          <a:p>
            <a:r>
              <a:rPr lang="en-US" sz="1200" dirty="0"/>
              <a:t>wrist-top-right = 35</a:t>
            </a:r>
          </a:p>
          <a:p>
            <a:r>
              <a:rPr lang="en-US" sz="1200" dirty="0"/>
              <a:t>wrist-bottom-left = 36</a:t>
            </a:r>
          </a:p>
          <a:p>
            <a:r>
              <a:rPr lang="en-US" sz="1200" dirty="0"/>
              <a:t>wrist-bottom-right = 37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716317" y="1387205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54240" y="839635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564396" y="1971968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3162696" y="358401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046666" y="1167450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931102" y="1890172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369299" y="231472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330554" y="1046793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194347" y="182538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195275" y="281398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399274" y="34106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450696" y="111278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25455" y="191168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652520" y="2815943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517736" y="457636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493804" y="303908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136" name="TextBox 135"/>
          <p:cNvSpPr txBox="1"/>
          <p:nvPr/>
        </p:nvSpPr>
        <p:spPr>
          <a:xfrm>
            <a:off x="3014035" y="304148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21</a:t>
            </a:r>
            <a:endParaRPr lang="fr-CH" dirty="0"/>
          </a:p>
        </p:txBody>
      </p:sp>
      <p:sp>
        <p:nvSpPr>
          <p:cNvPr id="164" name="TextBox 163"/>
          <p:cNvSpPr txBox="1"/>
          <p:nvPr/>
        </p:nvSpPr>
        <p:spPr>
          <a:xfrm>
            <a:off x="2463168" y="304914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sp>
        <p:nvSpPr>
          <p:cNvPr id="165" name="TextBox 164"/>
          <p:cNvSpPr txBox="1"/>
          <p:nvPr/>
        </p:nvSpPr>
        <p:spPr>
          <a:xfrm>
            <a:off x="1963824" y="304266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23</a:t>
            </a:r>
            <a:endParaRPr lang="fr-CH" dirty="0"/>
          </a:p>
        </p:txBody>
      </p:sp>
      <p:sp>
        <p:nvSpPr>
          <p:cNvPr id="167" name="TextBox 166"/>
          <p:cNvSpPr txBox="1"/>
          <p:nvPr/>
        </p:nvSpPr>
        <p:spPr>
          <a:xfrm>
            <a:off x="2630708" y="4591890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25</a:t>
            </a:r>
            <a:endParaRPr lang="fr-CH" dirty="0"/>
          </a:p>
        </p:txBody>
      </p:sp>
      <p:sp>
        <p:nvSpPr>
          <p:cNvPr id="168" name="TextBox 167"/>
          <p:cNvSpPr txBox="1"/>
          <p:nvPr/>
        </p:nvSpPr>
        <p:spPr>
          <a:xfrm>
            <a:off x="3263565" y="4597993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922424" y="459602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330696" y="243361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187323" y="529983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007995" y="531357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181984" y="585452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014857" y="584802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779291" y="243232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809484" y="2824566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182058" y="243433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634855" y="243043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73217" y="223098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90762" y="2507540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11669" y="307577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877250" y="3878373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331080" y="3610702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773153" y="351879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sp>
        <p:nvSpPr>
          <p:cNvPr id="154" name="Rectangle 153"/>
          <p:cNvSpPr/>
          <p:nvPr/>
        </p:nvSpPr>
        <p:spPr>
          <a:xfrm>
            <a:off x="5707368" y="-49116"/>
            <a:ext cx="36732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Centers</a:t>
            </a:r>
          </a:p>
        </p:txBody>
      </p:sp>
    </p:spTree>
    <p:extLst>
      <p:ext uri="{BB962C8B-B14F-4D97-AF65-F5344CB8AC3E}">
        <p14:creationId xmlns:p14="http://schemas.microsoft.com/office/powerpoint/2010/main" val="683575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Straight Connector 169"/>
          <p:cNvCxnSpPr/>
          <p:nvPr/>
        </p:nvCxnSpPr>
        <p:spPr>
          <a:xfrm flipV="1">
            <a:off x="2523007" y="5493479"/>
            <a:ext cx="523160" cy="542760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964943" y="2613483"/>
            <a:ext cx="44973" cy="486046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2528133" y="2616459"/>
            <a:ext cx="16986" cy="45654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3047889" y="2616821"/>
            <a:ext cx="66562" cy="463561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105567" y="2596625"/>
            <a:ext cx="478241" cy="503399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3575952" y="2574468"/>
            <a:ext cx="132444" cy="51269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001057" y="3096077"/>
            <a:ext cx="1557739" cy="0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975199" y="2602439"/>
            <a:ext cx="1728067" cy="0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Oval 6"/>
          <p:cNvSpPr/>
          <p:nvPr/>
        </p:nvSpPr>
        <p:spPr>
          <a:xfrm flipH="1">
            <a:off x="714286" y="3015047"/>
            <a:ext cx="456534" cy="456533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8" name="Oval 7"/>
          <p:cNvSpPr/>
          <p:nvPr/>
        </p:nvSpPr>
        <p:spPr>
          <a:xfrm flipH="1">
            <a:off x="943017" y="3699421"/>
            <a:ext cx="561888" cy="561888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9" name="Oval 8"/>
          <p:cNvSpPr/>
          <p:nvPr/>
        </p:nvSpPr>
        <p:spPr>
          <a:xfrm flipH="1">
            <a:off x="1476136" y="4295742"/>
            <a:ext cx="700651" cy="700537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" name="Oval 9"/>
          <p:cNvSpPr/>
          <p:nvPr/>
        </p:nvSpPr>
        <p:spPr>
          <a:xfrm flipH="1">
            <a:off x="3341763" y="2848348"/>
            <a:ext cx="478219" cy="47821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" name="Oval 10"/>
          <p:cNvSpPr/>
          <p:nvPr/>
        </p:nvSpPr>
        <p:spPr>
          <a:xfrm flipH="1">
            <a:off x="2813783" y="2848348"/>
            <a:ext cx="478219" cy="47821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" name="Oval 11"/>
          <p:cNvSpPr/>
          <p:nvPr/>
        </p:nvSpPr>
        <p:spPr>
          <a:xfrm flipH="1">
            <a:off x="2286776" y="2841273"/>
            <a:ext cx="478219" cy="47821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" name="Oval 12"/>
          <p:cNvSpPr/>
          <p:nvPr/>
        </p:nvSpPr>
        <p:spPr>
          <a:xfrm flipH="1">
            <a:off x="1770956" y="2848348"/>
            <a:ext cx="478219" cy="47821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" name="Oval 13"/>
          <p:cNvSpPr/>
          <p:nvPr/>
        </p:nvSpPr>
        <p:spPr>
          <a:xfrm flipH="1">
            <a:off x="3221003" y="2730723"/>
            <a:ext cx="713477" cy="713477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" name="Oval 14"/>
          <p:cNvSpPr/>
          <p:nvPr/>
        </p:nvSpPr>
        <p:spPr>
          <a:xfrm flipH="1">
            <a:off x="2682108" y="2714256"/>
            <a:ext cx="732252" cy="732253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" name="Oval 15"/>
          <p:cNvSpPr/>
          <p:nvPr/>
        </p:nvSpPr>
        <p:spPr>
          <a:xfrm flipH="1">
            <a:off x="2152020" y="2714256"/>
            <a:ext cx="732252" cy="732253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>
              <a:solidFill>
                <a:schemeClr val="lt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 flipH="1">
            <a:off x="1646849" y="2733879"/>
            <a:ext cx="713477" cy="713477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962809" y="2602439"/>
            <a:ext cx="49709" cy="48501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79092" y="2609515"/>
            <a:ext cx="115682" cy="46392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27260" y="2614937"/>
            <a:ext cx="19249" cy="47252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H="1">
            <a:off x="1703958" y="1860642"/>
            <a:ext cx="432916" cy="432916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" name="Oval 21"/>
          <p:cNvSpPr/>
          <p:nvPr/>
        </p:nvSpPr>
        <p:spPr>
          <a:xfrm flipH="1">
            <a:off x="2357256" y="1793093"/>
            <a:ext cx="432916" cy="432916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3" name="Oval 22"/>
          <p:cNvSpPr/>
          <p:nvPr/>
        </p:nvSpPr>
        <p:spPr>
          <a:xfrm flipH="1">
            <a:off x="2979802" y="1854392"/>
            <a:ext cx="432916" cy="432916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4" name="Oval 23"/>
          <p:cNvSpPr/>
          <p:nvPr/>
        </p:nvSpPr>
        <p:spPr>
          <a:xfrm flipH="1">
            <a:off x="3598232" y="1948667"/>
            <a:ext cx="432916" cy="432916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" name="Oval 24"/>
          <p:cNvSpPr/>
          <p:nvPr/>
        </p:nvSpPr>
        <p:spPr>
          <a:xfrm flipH="1">
            <a:off x="1634353" y="1073185"/>
            <a:ext cx="413238" cy="41323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sp>
        <p:nvSpPr>
          <p:cNvPr id="26" name="Oval 25"/>
          <p:cNvSpPr/>
          <p:nvPr/>
        </p:nvSpPr>
        <p:spPr>
          <a:xfrm flipH="1">
            <a:off x="2386997" y="1001218"/>
            <a:ext cx="413238" cy="41323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" name="Oval 26"/>
          <p:cNvSpPr/>
          <p:nvPr/>
        </p:nvSpPr>
        <p:spPr>
          <a:xfrm flipH="1">
            <a:off x="3094753" y="1131835"/>
            <a:ext cx="413238" cy="41323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8" name="Oval 27"/>
          <p:cNvSpPr/>
          <p:nvPr/>
        </p:nvSpPr>
        <p:spPr>
          <a:xfrm flipH="1">
            <a:off x="3757320" y="1370737"/>
            <a:ext cx="413238" cy="41323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 flipH="1">
            <a:off x="1588928" y="342269"/>
            <a:ext cx="373882" cy="3738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 flipH="1">
            <a:off x="2442694" y="196857"/>
            <a:ext cx="373882" cy="3738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 flipH="1">
            <a:off x="3232066" y="338155"/>
            <a:ext cx="373882" cy="3738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 flipH="1">
            <a:off x="3925832" y="833956"/>
            <a:ext cx="373882" cy="3738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 flipH="1">
            <a:off x="2608517" y="5015054"/>
            <a:ext cx="905188" cy="905188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 flipH="1">
            <a:off x="2102788" y="5015054"/>
            <a:ext cx="905188" cy="905188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 flipH="1">
            <a:off x="2617391" y="5557018"/>
            <a:ext cx="905188" cy="905188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 flipH="1">
            <a:off x="2093918" y="5539943"/>
            <a:ext cx="905186" cy="905188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72355" y="1020897"/>
            <a:ext cx="536455" cy="20766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044805" y="526629"/>
            <a:ext cx="369555" cy="2573703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527262" y="387789"/>
            <a:ext cx="100445" cy="2699765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70956" y="526629"/>
            <a:ext cx="237221" cy="2563739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flipH="1">
            <a:off x="1522347" y="3774202"/>
            <a:ext cx="216458" cy="21645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2" name="Straight Connector 41"/>
          <p:cNvCxnSpPr/>
          <p:nvPr/>
        </p:nvCxnSpPr>
        <p:spPr>
          <a:xfrm>
            <a:off x="1223961" y="3979700"/>
            <a:ext cx="602498" cy="666312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223962" y="3882431"/>
            <a:ext cx="398022" cy="97935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Oval 43"/>
          <p:cNvSpPr/>
          <p:nvPr/>
        </p:nvSpPr>
        <p:spPr>
          <a:xfrm rot="3223901" flipH="1">
            <a:off x="762116" y="2481105"/>
            <a:ext cx="387346" cy="396508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5" name="Oval 44"/>
          <p:cNvSpPr/>
          <p:nvPr/>
        </p:nvSpPr>
        <p:spPr>
          <a:xfrm rot="3223901" flipH="1">
            <a:off x="761739" y="2285222"/>
            <a:ext cx="314849" cy="314848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6" name="Straight Connector 45"/>
          <p:cNvCxnSpPr>
            <a:endCxn id="71" idx="2"/>
          </p:cNvCxnSpPr>
          <p:nvPr/>
        </p:nvCxnSpPr>
        <p:spPr>
          <a:xfrm>
            <a:off x="919162" y="2442646"/>
            <a:ext cx="28306" cy="279903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Oval 46"/>
          <p:cNvSpPr/>
          <p:nvPr/>
        </p:nvSpPr>
        <p:spPr>
          <a:xfrm flipH="1">
            <a:off x="1669038" y="3518125"/>
            <a:ext cx="314848" cy="314849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8" name="Oval 47"/>
          <p:cNvSpPr/>
          <p:nvPr/>
        </p:nvSpPr>
        <p:spPr>
          <a:xfrm flipH="1">
            <a:off x="2367050" y="4431114"/>
            <a:ext cx="863683" cy="863682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9" name="Oval 48"/>
          <p:cNvSpPr/>
          <p:nvPr/>
        </p:nvSpPr>
        <p:spPr>
          <a:xfrm flipH="1">
            <a:off x="2901233" y="4449889"/>
            <a:ext cx="826130" cy="826131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50" name="Oval 49"/>
          <p:cNvSpPr/>
          <p:nvPr/>
        </p:nvSpPr>
        <p:spPr>
          <a:xfrm flipH="1">
            <a:off x="1864921" y="4449889"/>
            <a:ext cx="826130" cy="826131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319616" y="3087461"/>
            <a:ext cx="261257" cy="1799065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003589" y="3087458"/>
            <a:ext cx="264192" cy="1799068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804505" y="3087459"/>
            <a:ext cx="246372" cy="1799068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516611" y="3087458"/>
            <a:ext cx="282280" cy="1799068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052355" y="3087458"/>
            <a:ext cx="267262" cy="1799068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2267781" y="3087458"/>
            <a:ext cx="252794" cy="1799068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267781" y="4886527"/>
            <a:ext cx="1051836" cy="0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950884" y="2669470"/>
            <a:ext cx="0" cy="590397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001057" y="2597413"/>
            <a:ext cx="541093" cy="500096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3061112" y="5475763"/>
            <a:ext cx="0" cy="564383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546509" y="6020241"/>
            <a:ext cx="514603" cy="0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546509" y="5475763"/>
            <a:ext cx="0" cy="564381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555382" y="5496009"/>
            <a:ext cx="505729" cy="0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826460" y="3673446"/>
            <a:ext cx="0" cy="972565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Oval 64"/>
          <p:cNvSpPr/>
          <p:nvPr/>
        </p:nvSpPr>
        <p:spPr>
          <a:xfrm rot="5400000" flipH="1">
            <a:off x="1763414" y="4582052"/>
            <a:ext cx="98390" cy="98391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5400000" flipH="1">
            <a:off x="2492321" y="5447075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5400000" flipH="1">
            <a:off x="3012969" y="5447075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5400000" flipH="1">
            <a:off x="3013698" y="5969174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5400000" flipH="1">
            <a:off x="2489809" y="5971046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5400000" flipH="1">
            <a:off x="2747334" y="4839157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5400000" flipH="1">
            <a:off x="898273" y="2624159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5400000" flipH="1">
            <a:off x="866421" y="2392570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5400000" flipH="1">
            <a:off x="2477537" y="3038570"/>
            <a:ext cx="98390" cy="98391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5400000" flipH="1">
            <a:off x="4063175" y="971701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5400000" flipH="1">
            <a:off x="3919595" y="1529062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5400000" flipH="1">
            <a:off x="3765301" y="2115931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rot="5400000" flipH="1">
            <a:off x="3373084" y="468046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5400000" flipH="1">
            <a:off x="3246755" y="1283590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rot="5400000" flipH="1">
            <a:off x="3139419" y="2017030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5400000" flipH="1">
            <a:off x="2518286" y="1952833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5400000" flipH="1">
            <a:off x="2577485" y="331676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5400000" flipH="1">
            <a:off x="2547961" y="1159905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5400000" flipH="1">
            <a:off x="1719535" y="474109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5400000" flipH="1">
            <a:off x="1791176" y="1227583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 flipH="1">
            <a:off x="1866194" y="2022645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943017" y="3243312"/>
            <a:ext cx="280945" cy="736386"/>
          </a:xfrm>
          <a:prstGeom prst="line">
            <a:avLst/>
          </a:prstGeom>
          <a:ln w="44450">
            <a:solidFill>
              <a:srgbClr val="B3516D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 rot="5400000" flipH="1">
            <a:off x="1174768" y="3932894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 flipH="1">
            <a:off x="898273" y="3183054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112" idx="6"/>
            <a:endCxn id="65" idx="6"/>
          </p:cNvCxnSpPr>
          <p:nvPr/>
        </p:nvCxnSpPr>
        <p:spPr>
          <a:xfrm>
            <a:off x="1627165" y="3835521"/>
            <a:ext cx="185444" cy="746531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45590" y="2608252"/>
            <a:ext cx="501151" cy="488029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Oval 91"/>
          <p:cNvSpPr/>
          <p:nvPr/>
        </p:nvSpPr>
        <p:spPr>
          <a:xfrm rot="5400000" flipH="1">
            <a:off x="3003973" y="3047735"/>
            <a:ext cx="98390" cy="98391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603670" y="2501688"/>
            <a:ext cx="199191" cy="199191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94" name="Oval 93"/>
          <p:cNvSpPr/>
          <p:nvPr/>
        </p:nvSpPr>
        <p:spPr>
          <a:xfrm rot="5400000" flipH="1">
            <a:off x="1922251" y="2547974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5400000" flipH="1">
            <a:off x="3650772" y="2552969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5400000" flipH="1">
            <a:off x="3069699" y="2545572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5400000" flipH="1">
            <a:off x="2494988" y="2550241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flipH="1">
            <a:off x="3018094" y="2497817"/>
            <a:ext cx="199191" cy="199191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3" name="Oval 102"/>
          <p:cNvSpPr/>
          <p:nvPr/>
        </p:nvSpPr>
        <p:spPr>
          <a:xfrm flipH="1">
            <a:off x="1875603" y="2500345"/>
            <a:ext cx="199191" cy="199191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4" name="Oval 103"/>
          <p:cNvSpPr/>
          <p:nvPr/>
        </p:nvSpPr>
        <p:spPr>
          <a:xfrm flipH="1">
            <a:off x="2442553" y="2502569"/>
            <a:ext cx="199191" cy="199191"/>
          </a:xfrm>
          <a:prstGeom prst="ellips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2010065" y="3087457"/>
            <a:ext cx="1570807" cy="0"/>
          </a:xfrm>
          <a:prstGeom prst="line">
            <a:avLst/>
          </a:prstGeom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 rot="5400000" flipH="1">
            <a:off x="3265086" y="4834748"/>
            <a:ext cx="107999" cy="108000"/>
          </a:xfrm>
          <a:prstGeom prst="ellipse">
            <a:avLst/>
          </a:prstGeom>
          <a:solidFill>
            <a:srgbClr val="90C2AB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 rot="5400000" flipH="1">
            <a:off x="2202143" y="4843286"/>
            <a:ext cx="107999" cy="108000"/>
          </a:xfrm>
          <a:prstGeom prst="ellipse">
            <a:avLst/>
          </a:prstGeom>
          <a:solidFill>
            <a:srgbClr val="90C2AB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>
            <a:off x="1619895" y="3673446"/>
            <a:ext cx="206566" cy="208985"/>
          </a:xfrm>
          <a:prstGeom prst="line">
            <a:avLst/>
          </a:prstGeom>
          <a:noFill/>
          <a:ln w="44450">
            <a:solidFill>
              <a:srgbClr val="EFBFA9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 rot="5400000" flipH="1">
            <a:off x="1767658" y="3621795"/>
            <a:ext cx="107999" cy="108000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5400000" flipH="1">
            <a:off x="1577970" y="3835521"/>
            <a:ext cx="98390" cy="98391"/>
          </a:xfrm>
          <a:prstGeom prst="ellipse">
            <a:avLst/>
          </a:prstGeom>
          <a:solidFill>
            <a:srgbClr val="EFBFA9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5707368" y="-49116"/>
            <a:ext cx="36732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Betas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2320364" y="2209283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6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2896297" y="2224087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9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3328369" y="2234871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12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709512" y="2237147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3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627165" y="150442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4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559663" y="686530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B3516D"/>
                </a:solidFill>
                <a:latin typeface="Cambria" panose="02040503050406030204" pitchFamily="18" charset="0"/>
              </a:rPr>
              <a:t>5</a:t>
            </a:r>
            <a:endParaRPr lang="fr-CH" sz="1500" b="1" dirty="0">
              <a:solidFill>
                <a:srgbClr val="B3516D"/>
              </a:solidFill>
              <a:latin typeface="Cambria" panose="02040503050406030204" pitchFamily="18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359896" y="572958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8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994605" y="710848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11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635458" y="1076744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14</a:t>
            </a:r>
            <a:endParaRPr lang="fr-CH" dirty="0">
              <a:solidFill>
                <a:srgbClr val="B3516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1823858" y="3139868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𝟏𝟗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𝟐𝟎</m:t>
                            </m:r>
                          </m:e>
                        </m:mr>
                      </m:m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858" y="3139868"/>
                <a:ext cx="457176" cy="7026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2289296" y="3139296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3D8377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𝟐𝟑</m:t>
                            </m:r>
                          </m:e>
                        </m:mr>
                      </m:m>
                    </m:oMath>
                  </m:oMathPara>
                </a14:m>
                <a:endParaRPr lang="fr-CH" dirty="0"/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296" y="3139296"/>
                <a:ext cx="457176" cy="7026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1506653" y="4655600"/>
                <a:ext cx="457176" cy="706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200" b="1" i="1">
                    <a:solidFill>
                      <a:srgbClr val="B3516D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sz="1500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50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50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mr>
                        <m:mr>
                          <m:e>
                            <m:r>
                              <a:rPr lang="en-US" sz="150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𝟏𝟔</m:t>
                            </m:r>
                          </m:e>
                        </m:mr>
                        <m:mr>
                          <m:e>
                            <m:r>
                              <a:rPr lang="en-US" sz="1500" b="1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50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mr>
                      </m:m>
                    </m:oMath>
                  </m:oMathPara>
                </a14:m>
                <a:endParaRPr lang="fr-CH" sz="1500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53" y="4655600"/>
                <a:ext cx="457176" cy="7061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/>
              <p:cNvSpPr txBox="1"/>
              <p:nvPr/>
            </p:nvSpPr>
            <p:spPr>
              <a:xfrm>
                <a:off x="2794984" y="3133646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3D8377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𝟐𝟓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𝟐𝟔</m:t>
                            </m:r>
                          </m:e>
                        </m:mr>
                      </m:m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191" name="TextBox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984" y="3133646"/>
                <a:ext cx="457176" cy="7026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3292002" y="3152384"/>
                <a:ext cx="457176" cy="702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CH" i="1" smtClean="0">
                              <a:solidFill>
                                <a:srgbClr val="3D837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𝟐𝟖</m:t>
                            </m:r>
                          </m:e>
                        </m:mr>
                        <m:mr>
                          <m:e>
                            <m:r>
                              <a:rPr lang="en-US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  <m:t>𝟐𝟗</m:t>
                            </m:r>
                          </m:e>
                        </m:mr>
                      </m:m>
                    </m:oMath>
                  </m:oMathPara>
                </a14:m>
                <a:endParaRPr lang="fr-CH" dirty="0">
                  <a:solidFill>
                    <a:srgbClr val="3D8377"/>
                  </a:solidFill>
                </a:endParaRPr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002" y="3152384"/>
                <a:ext cx="457176" cy="7026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3" name="Straight Arrow Connector 192"/>
          <p:cNvCxnSpPr/>
          <p:nvPr/>
        </p:nvCxnSpPr>
        <p:spPr>
          <a:xfrm flipV="1">
            <a:off x="10551615" y="5188839"/>
            <a:ext cx="0" cy="566928"/>
          </a:xfrm>
          <a:prstGeom prst="straightConnector1">
            <a:avLst/>
          </a:prstGeom>
          <a:ln w="28575">
            <a:solidFill>
              <a:srgbClr val="90C2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>
            <a:off x="10643053" y="5853303"/>
            <a:ext cx="587192" cy="0"/>
          </a:xfrm>
          <a:prstGeom prst="straightConnector1">
            <a:avLst/>
          </a:prstGeom>
          <a:ln w="28575">
            <a:solidFill>
              <a:srgbClr val="90C2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 flipH="1">
            <a:off x="10173097" y="5895975"/>
            <a:ext cx="335846" cy="368686"/>
          </a:xfrm>
          <a:prstGeom prst="straightConnector1">
            <a:avLst/>
          </a:prstGeom>
          <a:ln w="28575">
            <a:solidFill>
              <a:srgbClr val="90C2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11230245" y="5632031"/>
            <a:ext cx="678630" cy="2639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[1, 0, 0]</a:t>
            </a:r>
            <a:endParaRPr lang="fr-CH" sz="15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9750145" y="5272643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1, 0]</a:t>
            </a:r>
            <a:endParaRPr lang="fr-CH" sz="15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9750145" y="6264661"/>
            <a:ext cx="80021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rPr>
              <a:t>[0, 0, 1]</a:t>
            </a:r>
            <a:endParaRPr lang="fr-CH" sz="150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1417916" y="5853303"/>
            <a:ext cx="303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X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10003419" y="6525632"/>
            <a:ext cx="2936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3D8377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Z</a:t>
            </a:r>
            <a:endParaRPr lang="fr-CH" dirty="0"/>
          </a:p>
        </p:txBody>
      </p:sp>
      <p:sp>
        <p:nvSpPr>
          <p:cNvPr id="201" name="TextBox 200"/>
          <p:cNvSpPr txBox="1"/>
          <p:nvPr/>
        </p:nvSpPr>
        <p:spPr>
          <a:xfrm>
            <a:off x="9989086" y="5514205"/>
            <a:ext cx="3032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D8377"/>
                </a:solidFill>
              </a:rPr>
              <a:t>Y</a:t>
            </a:r>
            <a:endParaRPr lang="fr-CH" dirty="0">
              <a:solidFill>
                <a:srgbClr val="3D8377"/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1271510" y="4196995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0</a:t>
            </a:r>
            <a:endParaRPr lang="fr-CH" dirty="0">
              <a:solidFill>
                <a:srgbClr val="B3516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/>
              <p:cNvSpPr txBox="1"/>
              <p:nvPr/>
            </p:nvSpPr>
            <p:spPr>
              <a:xfrm>
                <a:off x="3598250" y="2943602"/>
                <a:ext cx="7713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𝟑𝟐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</m:oMath>
                  </m:oMathPara>
                </a14:m>
                <a:endParaRPr lang="fr-CH" dirty="0">
                  <a:solidFill>
                    <a:srgbClr val="90C2AB"/>
                  </a:solidFill>
                </a:endParaRPr>
              </a:p>
            </p:txBody>
          </p:sp>
        </mc:Choice>
        <mc:Fallback xmlns="">
          <p:sp>
            <p:nvSpPr>
              <p:cNvPr id="216" name="TextBox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250" y="2943602"/>
                <a:ext cx="771365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1237341" y="2915219"/>
                <a:ext cx="7713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fr-CH" dirty="0">
                  <a:solidFill>
                    <a:srgbClr val="90C2AB"/>
                  </a:solidFill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341" y="2915219"/>
                <a:ext cx="771365" cy="3231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Oval 202"/>
          <p:cNvSpPr>
            <a:spLocks noChangeAspect="1"/>
          </p:cNvSpPr>
          <p:nvPr/>
        </p:nvSpPr>
        <p:spPr>
          <a:xfrm rot="5400000" flipH="1">
            <a:off x="3482921" y="3003220"/>
            <a:ext cx="187991" cy="187992"/>
          </a:xfrm>
          <a:prstGeom prst="ellipse">
            <a:avLst/>
          </a:prstGeom>
          <a:solidFill>
            <a:srgbClr val="90C2AB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>
            <a:spLocks noChangeAspect="1"/>
          </p:cNvSpPr>
          <p:nvPr/>
        </p:nvSpPr>
        <p:spPr>
          <a:xfrm rot="5400000" flipH="1">
            <a:off x="3521951" y="3041232"/>
            <a:ext cx="107999" cy="108000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>
            <a:spLocks noChangeAspect="1"/>
          </p:cNvSpPr>
          <p:nvPr/>
        </p:nvSpPr>
        <p:spPr>
          <a:xfrm rot="5400000" flipH="1">
            <a:off x="1916844" y="2994643"/>
            <a:ext cx="187991" cy="187992"/>
          </a:xfrm>
          <a:prstGeom prst="ellipse">
            <a:avLst/>
          </a:prstGeom>
          <a:solidFill>
            <a:srgbClr val="90C2AB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>
            <a:spLocks noChangeAspect="1"/>
          </p:cNvSpPr>
          <p:nvPr/>
        </p:nvSpPr>
        <p:spPr>
          <a:xfrm rot="5400000" flipH="1">
            <a:off x="1957807" y="3038262"/>
            <a:ext cx="107999" cy="108000"/>
          </a:xfrm>
          <a:prstGeom prst="ellipse">
            <a:avLst/>
          </a:prstGeom>
          <a:solidFill>
            <a:srgbClr val="3D8377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TextBox 226"/>
          <p:cNvSpPr txBox="1"/>
          <p:nvPr/>
        </p:nvSpPr>
        <p:spPr>
          <a:xfrm>
            <a:off x="831179" y="3460212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493286" y="1655053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B3516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235" name="TextBox 234"/>
          <p:cNvSpPr txBox="1"/>
          <p:nvPr/>
        </p:nvSpPr>
        <p:spPr>
          <a:xfrm>
            <a:off x="2893244" y="1526392"/>
            <a:ext cx="41229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10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2341440" y="1431532"/>
            <a:ext cx="298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7</a:t>
            </a:r>
            <a:endParaRPr lang="fr-CH" dirty="0">
              <a:solidFill>
                <a:srgbClr val="B3516D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655476" y="2768740"/>
            <a:ext cx="308880" cy="326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F98536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B3516D"/>
                </a:solidFill>
              </a:rPr>
              <a:t>2</a:t>
            </a:r>
            <a:endParaRPr lang="fr-CH" dirty="0">
              <a:solidFill>
                <a:srgbClr val="B3516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/>
              <p:cNvSpPr txBox="1"/>
              <p:nvPr/>
            </p:nvSpPr>
            <p:spPr>
              <a:xfrm>
                <a:off x="1863443" y="4886363"/>
                <a:ext cx="7713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fr-CH" dirty="0">
                  <a:solidFill>
                    <a:srgbClr val="90C2AB"/>
                  </a:solidFill>
                </a:endParaRPr>
              </a:p>
            </p:txBody>
          </p:sp>
        </mc:Choice>
        <mc:Fallback xmlns="">
          <p:sp>
            <p:nvSpPr>
              <p:cNvPr id="238" name="TextBox 2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443" y="4886363"/>
                <a:ext cx="771365" cy="3231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/>
              <p:cNvSpPr txBox="1"/>
              <p:nvPr/>
            </p:nvSpPr>
            <p:spPr>
              <a:xfrm>
                <a:off x="2948452" y="4870135"/>
                <a:ext cx="771365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500" b="1" i="1">
                    <a:solidFill>
                      <a:srgbClr val="F9853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dirty="0" smtClean="0">
                          <a:solidFill>
                            <a:srgbClr val="90C2AB"/>
                          </a:solidFill>
                          <a:latin typeface="Cambria Math" panose="02040503050406030204" pitchFamily="18" charset="0"/>
                        </a:rPr>
                        <m:t>𝟑𝟕</m:t>
                      </m:r>
                    </m:oMath>
                  </m:oMathPara>
                </a14:m>
                <a:endParaRPr lang="fr-CH" dirty="0">
                  <a:solidFill>
                    <a:srgbClr val="90C2AB"/>
                  </a:solidFill>
                </a:endParaRPr>
              </a:p>
            </p:txBody>
          </p:sp>
        </mc:Choice>
        <mc:Fallback xmlns="">
          <p:sp>
            <p:nvSpPr>
              <p:cNvPr id="239" name="TextBox 2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452" y="4870135"/>
                <a:ext cx="771365" cy="3231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3471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30446" y="593440"/>
            <a:ext cx="152958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0: (1, 0,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1: (2, 1,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2: (3, 2,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3: (5, 4,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4: (6, 5,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5: (7, 6,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6: (9, 8,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7: (10, 9,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8: (11, 10,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9: (13, 12,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10: (14, 13,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11: (15, 14,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12: (17, 16,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13: (18, 17,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14: (19, 18, 33)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15: (26, 21, 20)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16: (25, 26, 21)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17: (25, 22, 21)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18: (25, 27, 22)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19: (27, 22, 23)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20: (20, 29, 28)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21: (21, 20, 29)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22: (21, 30, 29)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23: (22, 21, 30)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24: (22, 23, 30)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25: (23, 30, 31)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26: (19, 33, 24)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27: (16, 32, 32767)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28: (36, 34, 35)</a:t>
            </a:r>
          </a:p>
          <a:p>
            <a:r>
              <a:rPr lang="en-US" sz="1200" b="1" dirty="0">
                <a:solidFill>
                  <a:srgbClr val="448C6A"/>
                </a:solidFill>
                <a:latin typeface="Cambria" panose="02040503050406030204" pitchFamily="18" charset="0"/>
              </a:rPr>
              <a:t>29: (37, 36, 35)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01057" y="3096077"/>
            <a:ext cx="1557739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975199" y="2602439"/>
            <a:ext cx="1728067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>
            <a:off x="714286" y="3015047"/>
            <a:ext cx="456534" cy="456533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8" name="Oval 7"/>
          <p:cNvSpPr/>
          <p:nvPr/>
        </p:nvSpPr>
        <p:spPr>
          <a:xfrm flipH="1">
            <a:off x="943017" y="3699421"/>
            <a:ext cx="561888" cy="5618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9" name="Oval 8"/>
          <p:cNvSpPr/>
          <p:nvPr/>
        </p:nvSpPr>
        <p:spPr>
          <a:xfrm flipH="1">
            <a:off x="1476136" y="4295742"/>
            <a:ext cx="700651" cy="700537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" name="Oval 9"/>
          <p:cNvSpPr/>
          <p:nvPr/>
        </p:nvSpPr>
        <p:spPr>
          <a:xfrm flipH="1">
            <a:off x="3341763" y="2848348"/>
            <a:ext cx="478219" cy="47821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" name="Oval 10"/>
          <p:cNvSpPr/>
          <p:nvPr/>
        </p:nvSpPr>
        <p:spPr>
          <a:xfrm flipH="1">
            <a:off x="2813783" y="2848348"/>
            <a:ext cx="478219" cy="47821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" name="Oval 11"/>
          <p:cNvSpPr/>
          <p:nvPr/>
        </p:nvSpPr>
        <p:spPr>
          <a:xfrm flipH="1">
            <a:off x="2286776" y="2841273"/>
            <a:ext cx="478219" cy="47821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" name="Oval 12"/>
          <p:cNvSpPr/>
          <p:nvPr/>
        </p:nvSpPr>
        <p:spPr>
          <a:xfrm flipH="1">
            <a:off x="1770956" y="2848348"/>
            <a:ext cx="478219" cy="47821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4" name="Oval 13"/>
          <p:cNvSpPr/>
          <p:nvPr/>
        </p:nvSpPr>
        <p:spPr>
          <a:xfrm flipH="1">
            <a:off x="3221003" y="2730723"/>
            <a:ext cx="713477" cy="713477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" name="Oval 14"/>
          <p:cNvSpPr/>
          <p:nvPr/>
        </p:nvSpPr>
        <p:spPr>
          <a:xfrm flipH="1">
            <a:off x="2682108" y="2714256"/>
            <a:ext cx="732252" cy="732253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" name="Oval 15"/>
          <p:cNvSpPr/>
          <p:nvPr/>
        </p:nvSpPr>
        <p:spPr>
          <a:xfrm flipH="1">
            <a:off x="2152020" y="2714256"/>
            <a:ext cx="732252" cy="732253"/>
          </a:xfrm>
          <a:prstGeom prst="ellips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" name="Oval 16"/>
          <p:cNvSpPr/>
          <p:nvPr/>
        </p:nvSpPr>
        <p:spPr>
          <a:xfrm flipH="1">
            <a:off x="1646849" y="2733879"/>
            <a:ext cx="713477" cy="713477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962809" y="2602439"/>
            <a:ext cx="49709" cy="48501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79092" y="2609515"/>
            <a:ext cx="115682" cy="46392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27260" y="2614937"/>
            <a:ext cx="19249" cy="47252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flipH="1">
            <a:off x="1703958" y="1860642"/>
            <a:ext cx="432916" cy="432916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2" name="Oval 21"/>
          <p:cNvSpPr/>
          <p:nvPr/>
        </p:nvSpPr>
        <p:spPr>
          <a:xfrm flipH="1">
            <a:off x="2357256" y="1793093"/>
            <a:ext cx="432916" cy="432916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3" name="Oval 22"/>
          <p:cNvSpPr/>
          <p:nvPr/>
        </p:nvSpPr>
        <p:spPr>
          <a:xfrm flipH="1">
            <a:off x="2979802" y="1854392"/>
            <a:ext cx="432916" cy="432916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4" name="Oval 23"/>
          <p:cNvSpPr/>
          <p:nvPr/>
        </p:nvSpPr>
        <p:spPr>
          <a:xfrm flipH="1">
            <a:off x="3598232" y="1948667"/>
            <a:ext cx="432916" cy="432916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5" name="Oval 24"/>
          <p:cNvSpPr/>
          <p:nvPr/>
        </p:nvSpPr>
        <p:spPr>
          <a:xfrm flipH="1">
            <a:off x="1634353" y="1073185"/>
            <a:ext cx="413238" cy="41323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 dirty="0"/>
          </a:p>
        </p:txBody>
      </p:sp>
      <p:sp>
        <p:nvSpPr>
          <p:cNvPr id="26" name="Oval 25"/>
          <p:cNvSpPr/>
          <p:nvPr/>
        </p:nvSpPr>
        <p:spPr>
          <a:xfrm flipH="1">
            <a:off x="2386997" y="1001218"/>
            <a:ext cx="413238" cy="41323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7" name="Oval 26"/>
          <p:cNvSpPr/>
          <p:nvPr/>
        </p:nvSpPr>
        <p:spPr>
          <a:xfrm flipH="1">
            <a:off x="3094753" y="1131835"/>
            <a:ext cx="413238" cy="41323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8" name="Oval 27"/>
          <p:cNvSpPr/>
          <p:nvPr/>
        </p:nvSpPr>
        <p:spPr>
          <a:xfrm flipH="1">
            <a:off x="3757320" y="1370737"/>
            <a:ext cx="413238" cy="41323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 flipH="1">
            <a:off x="1588928" y="342269"/>
            <a:ext cx="373882" cy="3738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 flipH="1">
            <a:off x="2442694" y="196857"/>
            <a:ext cx="373882" cy="3738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 flipH="1">
            <a:off x="3232066" y="338155"/>
            <a:ext cx="373882" cy="3738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 flipH="1">
            <a:off x="3925832" y="833956"/>
            <a:ext cx="373882" cy="3738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 flipH="1">
            <a:off x="2608517" y="5015054"/>
            <a:ext cx="905188" cy="9051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 flipH="1">
            <a:off x="2102788" y="5015054"/>
            <a:ext cx="905188" cy="9051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 flipH="1">
            <a:off x="2617391" y="5557018"/>
            <a:ext cx="905188" cy="9051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 flipH="1">
            <a:off x="2093918" y="5539943"/>
            <a:ext cx="905186" cy="90518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572355" y="1020897"/>
            <a:ext cx="536455" cy="2076612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044805" y="526629"/>
            <a:ext cx="369555" cy="257370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527262" y="387789"/>
            <a:ext cx="100445" cy="269976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70956" y="526629"/>
            <a:ext cx="237221" cy="256373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 flipH="1">
            <a:off x="1522347" y="3774202"/>
            <a:ext cx="216458" cy="21645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2" name="Straight Connector 41"/>
          <p:cNvCxnSpPr/>
          <p:nvPr/>
        </p:nvCxnSpPr>
        <p:spPr>
          <a:xfrm>
            <a:off x="1223961" y="3979700"/>
            <a:ext cx="602498" cy="666312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1223962" y="3882431"/>
            <a:ext cx="398022" cy="9793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 rot="3223901" flipH="1">
            <a:off x="762116" y="2481105"/>
            <a:ext cx="387346" cy="39650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5" name="Oval 44"/>
          <p:cNvSpPr/>
          <p:nvPr/>
        </p:nvSpPr>
        <p:spPr>
          <a:xfrm rot="3223901" flipH="1">
            <a:off x="761739" y="2285222"/>
            <a:ext cx="314849" cy="314848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46" name="Straight Connector 45"/>
          <p:cNvCxnSpPr>
            <a:endCxn id="71" idx="2"/>
          </p:cNvCxnSpPr>
          <p:nvPr/>
        </p:nvCxnSpPr>
        <p:spPr>
          <a:xfrm>
            <a:off x="919162" y="2442646"/>
            <a:ext cx="28306" cy="27990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H="1">
            <a:off x="1669038" y="3518125"/>
            <a:ext cx="314848" cy="314849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8" name="Oval 47"/>
          <p:cNvSpPr/>
          <p:nvPr/>
        </p:nvSpPr>
        <p:spPr>
          <a:xfrm flipH="1">
            <a:off x="2367050" y="4431114"/>
            <a:ext cx="863683" cy="863682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49" name="Oval 48"/>
          <p:cNvSpPr/>
          <p:nvPr/>
        </p:nvSpPr>
        <p:spPr>
          <a:xfrm flipH="1">
            <a:off x="2901233" y="4449889"/>
            <a:ext cx="826130" cy="82613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50" name="Oval 49"/>
          <p:cNvSpPr/>
          <p:nvPr/>
        </p:nvSpPr>
        <p:spPr>
          <a:xfrm flipH="1">
            <a:off x="1864921" y="4449889"/>
            <a:ext cx="826130" cy="82613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319616" y="3087461"/>
            <a:ext cx="261257" cy="179906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003589" y="3087458"/>
            <a:ext cx="264192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804505" y="3087459"/>
            <a:ext cx="246372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516611" y="3087458"/>
            <a:ext cx="282280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052355" y="3087458"/>
            <a:ext cx="267262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2267781" y="3087458"/>
            <a:ext cx="252794" cy="179906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267781" y="4886527"/>
            <a:ext cx="1051836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950884" y="2669470"/>
            <a:ext cx="0" cy="590397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001057" y="2597413"/>
            <a:ext cx="541093" cy="500096"/>
          </a:xfrm>
          <a:prstGeom prst="line">
            <a:avLst/>
          </a:prstGeom>
          <a:ln w="38100">
            <a:solidFill>
              <a:srgbClr val="C4B2BE"/>
            </a:solidFill>
            <a:prstDash val="soli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3061112" y="5475763"/>
            <a:ext cx="0" cy="56438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546509" y="6020241"/>
            <a:ext cx="514603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546509" y="5475763"/>
            <a:ext cx="0" cy="564381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555382" y="5496009"/>
            <a:ext cx="505729" cy="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826460" y="3673446"/>
            <a:ext cx="0" cy="97256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 rot="5400000" flipH="1">
            <a:off x="1763414" y="4582052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rot="5400000" flipH="1">
            <a:off x="2492321" y="5447075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rot="5400000" flipH="1">
            <a:off x="3012969" y="5447075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 rot="5400000" flipH="1">
            <a:off x="3013698" y="5969174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rot="5400000" flipH="1">
            <a:off x="2489809" y="5971046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rot="5400000" flipH="1">
            <a:off x="2747334" y="4839157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5400000" flipH="1">
            <a:off x="898273" y="2624159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5400000" flipH="1">
            <a:off x="866421" y="2392570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 rot="5400000" flipH="1">
            <a:off x="2477537" y="3038570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rot="5400000" flipH="1">
            <a:off x="4063175" y="971701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5400000" flipH="1">
            <a:off x="3919595" y="1529062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rot="5400000" flipH="1">
            <a:off x="3765301" y="2115931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rot="5400000" flipH="1">
            <a:off x="3373084" y="468046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 rot="5400000" flipH="1">
            <a:off x="3246755" y="1283590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 rot="5400000" flipH="1">
            <a:off x="3139419" y="2017030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 rot="5400000" flipH="1">
            <a:off x="2518286" y="1952833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5400000" flipH="1">
            <a:off x="2577485" y="331676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 rot="5400000" flipH="1">
            <a:off x="2547961" y="1159905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 rot="5400000" flipH="1">
            <a:off x="1719535" y="474109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5400000" flipH="1">
            <a:off x="1791176" y="1227583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 rot="5400000" flipH="1">
            <a:off x="1866194" y="2022645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943017" y="3243312"/>
            <a:ext cx="280945" cy="736386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 rot="5400000" flipH="1">
            <a:off x="1174768" y="3932894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 rot="5400000" flipH="1">
            <a:off x="898273" y="3183054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112" idx="6"/>
            <a:endCxn id="65" idx="6"/>
          </p:cNvCxnSpPr>
          <p:nvPr/>
        </p:nvCxnSpPr>
        <p:spPr>
          <a:xfrm>
            <a:off x="1627165" y="3835521"/>
            <a:ext cx="185444" cy="746531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105567" y="2596625"/>
            <a:ext cx="478241" cy="503399"/>
          </a:xfrm>
          <a:prstGeom prst="line">
            <a:avLst/>
          </a:prstGeom>
          <a:ln w="38100">
            <a:solidFill>
              <a:srgbClr val="C4B2BE"/>
            </a:solidFill>
            <a:prstDash val="solid"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545590" y="2608252"/>
            <a:ext cx="501151" cy="488029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 rot="5400000" flipH="1">
            <a:off x="3003973" y="3047735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flipH="1">
            <a:off x="3603670" y="2501688"/>
            <a:ext cx="199191" cy="19919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94" name="Oval 93"/>
          <p:cNvSpPr/>
          <p:nvPr/>
        </p:nvSpPr>
        <p:spPr>
          <a:xfrm rot="5400000" flipH="1">
            <a:off x="1922251" y="2547974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5400000" flipH="1">
            <a:off x="3650772" y="2552969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5400000" flipH="1">
            <a:off x="3069699" y="2545572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5400000" flipH="1">
            <a:off x="2494988" y="2550241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3575952" y="2574468"/>
            <a:ext cx="132444" cy="512693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3047889" y="2616821"/>
            <a:ext cx="66562" cy="463561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2528133" y="2616459"/>
            <a:ext cx="16986" cy="456548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964943" y="2613483"/>
            <a:ext cx="44973" cy="486046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 flipH="1">
            <a:off x="3018094" y="2497817"/>
            <a:ext cx="199191" cy="19919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3" name="Oval 102"/>
          <p:cNvSpPr/>
          <p:nvPr/>
        </p:nvSpPr>
        <p:spPr>
          <a:xfrm flipH="1">
            <a:off x="1875603" y="2500345"/>
            <a:ext cx="199191" cy="19919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04" name="Oval 103"/>
          <p:cNvSpPr/>
          <p:nvPr/>
        </p:nvSpPr>
        <p:spPr>
          <a:xfrm flipH="1">
            <a:off x="2442553" y="2502569"/>
            <a:ext cx="199191" cy="199191"/>
          </a:xfrm>
          <a:prstGeom prst="ellipse">
            <a:avLst/>
          </a:prstGeom>
          <a:noFill/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2010065" y="3087457"/>
            <a:ext cx="1570807" cy="0"/>
          </a:xfrm>
          <a:prstGeom prst="line">
            <a:avLst/>
          </a:prstGeom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 rot="5400000" flipH="1">
            <a:off x="3265086" y="4834748"/>
            <a:ext cx="107999" cy="108000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 rot="5400000" flipH="1">
            <a:off x="2202143" y="4843286"/>
            <a:ext cx="107999" cy="108000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 rot="5400000" flipH="1">
            <a:off x="1951544" y="3038262"/>
            <a:ext cx="107999" cy="108000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 rot="5400000" flipH="1">
            <a:off x="3521951" y="3041232"/>
            <a:ext cx="107999" cy="108000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>
            <a:off x="1619895" y="3673446"/>
            <a:ext cx="206566" cy="208985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>
            <a:spLocks noChangeAspect="1"/>
          </p:cNvSpPr>
          <p:nvPr/>
        </p:nvSpPr>
        <p:spPr>
          <a:xfrm rot="5400000" flipH="1">
            <a:off x="1767658" y="3621795"/>
            <a:ext cx="107999" cy="108000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 rot="5400000" flipH="1">
            <a:off x="1577970" y="3835521"/>
            <a:ext cx="98390" cy="98391"/>
          </a:xfrm>
          <a:prstGeom prst="ellipse">
            <a:avLst/>
          </a:prstGeom>
          <a:solidFill>
            <a:srgbClr val="CFBCC8"/>
          </a:solidFill>
          <a:ln w="44450">
            <a:noFill/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7628715" y="1051930"/>
            <a:ext cx="158838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200" dirty="0">
                <a:solidFill>
                  <a:srgbClr val="448C6A"/>
                </a:solidFill>
              </a:rPr>
              <a:t>pinky-top = 0</a:t>
            </a:r>
          </a:p>
          <a:p>
            <a:r>
              <a:rPr lang="en-US" sz="1200" dirty="0">
                <a:solidFill>
                  <a:srgbClr val="448C6A"/>
                </a:solidFill>
              </a:rPr>
              <a:t>pinky-middle = 1</a:t>
            </a:r>
          </a:p>
          <a:p>
            <a:r>
              <a:rPr lang="en-US" sz="1200" dirty="0">
                <a:solidFill>
                  <a:srgbClr val="448C6A"/>
                </a:solidFill>
              </a:rPr>
              <a:t>pinky-bottom = 2</a:t>
            </a:r>
          </a:p>
          <a:p>
            <a:r>
              <a:rPr lang="en-US" sz="1200" dirty="0">
                <a:solidFill>
                  <a:srgbClr val="448C6A"/>
                </a:solidFill>
              </a:rPr>
              <a:t>pinky-base = 3</a:t>
            </a:r>
          </a:p>
          <a:p>
            <a:endParaRPr lang="en-US" sz="1200" dirty="0">
              <a:solidFill>
                <a:srgbClr val="448C6A"/>
              </a:solidFill>
            </a:endParaRPr>
          </a:p>
          <a:p>
            <a:r>
              <a:rPr lang="en-US" sz="1200" dirty="0">
                <a:solidFill>
                  <a:srgbClr val="448C6A"/>
                </a:solidFill>
              </a:rPr>
              <a:t>ring-top = 4</a:t>
            </a:r>
          </a:p>
          <a:p>
            <a:r>
              <a:rPr lang="en-US" sz="1200" dirty="0">
                <a:solidFill>
                  <a:srgbClr val="448C6A"/>
                </a:solidFill>
              </a:rPr>
              <a:t>ring-middle = 5</a:t>
            </a:r>
          </a:p>
          <a:p>
            <a:r>
              <a:rPr lang="en-US" sz="1200" dirty="0">
                <a:solidFill>
                  <a:srgbClr val="448C6A"/>
                </a:solidFill>
              </a:rPr>
              <a:t>ring-bottom = 6</a:t>
            </a:r>
          </a:p>
          <a:p>
            <a:r>
              <a:rPr lang="en-US" sz="1200" dirty="0">
                <a:solidFill>
                  <a:srgbClr val="448C6A"/>
                </a:solidFill>
              </a:rPr>
              <a:t>ring-base = 7</a:t>
            </a:r>
          </a:p>
          <a:p>
            <a:endParaRPr lang="en-US" sz="1200" dirty="0">
              <a:solidFill>
                <a:srgbClr val="448C6A"/>
              </a:solidFill>
            </a:endParaRPr>
          </a:p>
          <a:p>
            <a:r>
              <a:rPr lang="en-US" sz="1200" dirty="0">
                <a:solidFill>
                  <a:srgbClr val="448C6A"/>
                </a:solidFill>
              </a:rPr>
              <a:t>middle-top = 8</a:t>
            </a:r>
          </a:p>
          <a:p>
            <a:r>
              <a:rPr lang="en-US" sz="1200" dirty="0">
                <a:solidFill>
                  <a:srgbClr val="448C6A"/>
                </a:solidFill>
              </a:rPr>
              <a:t>middle-middle = 9</a:t>
            </a:r>
          </a:p>
          <a:p>
            <a:r>
              <a:rPr lang="en-US" sz="1200" dirty="0">
                <a:solidFill>
                  <a:srgbClr val="448C6A"/>
                </a:solidFill>
              </a:rPr>
              <a:t>middle-bottom = 10</a:t>
            </a:r>
          </a:p>
          <a:p>
            <a:r>
              <a:rPr lang="en-US" sz="1200" dirty="0">
                <a:solidFill>
                  <a:srgbClr val="448C6A"/>
                </a:solidFill>
              </a:rPr>
              <a:t>middle-base = 11</a:t>
            </a:r>
          </a:p>
          <a:p>
            <a:endParaRPr lang="en-US" sz="1200" dirty="0">
              <a:solidFill>
                <a:srgbClr val="448C6A"/>
              </a:solidFill>
            </a:endParaRPr>
          </a:p>
          <a:p>
            <a:r>
              <a:rPr lang="en-US" sz="1200" dirty="0">
                <a:solidFill>
                  <a:srgbClr val="448C6A"/>
                </a:solidFill>
              </a:rPr>
              <a:t>thumb-top = 16</a:t>
            </a:r>
          </a:p>
          <a:p>
            <a:r>
              <a:rPr lang="en-US" sz="1200" dirty="0">
                <a:solidFill>
                  <a:srgbClr val="448C6A"/>
                </a:solidFill>
              </a:rPr>
              <a:t>thumb-middle = 17</a:t>
            </a:r>
          </a:p>
          <a:p>
            <a:r>
              <a:rPr lang="en-US" sz="1200" dirty="0">
                <a:solidFill>
                  <a:srgbClr val="448C6A"/>
                </a:solidFill>
              </a:rPr>
              <a:t>thumb-bottom = 18</a:t>
            </a:r>
          </a:p>
          <a:p>
            <a:r>
              <a:rPr lang="en-US" sz="1200" dirty="0">
                <a:solidFill>
                  <a:srgbClr val="448C6A"/>
                </a:solidFill>
              </a:rPr>
              <a:t>thumb-base = 19</a:t>
            </a:r>
          </a:p>
          <a:p>
            <a:endParaRPr lang="en-US" sz="1200" dirty="0">
              <a:solidFill>
                <a:srgbClr val="448C6A"/>
              </a:solidFill>
            </a:endParaRPr>
          </a:p>
          <a:p>
            <a:r>
              <a:rPr lang="en-US" sz="1200" dirty="0">
                <a:solidFill>
                  <a:srgbClr val="448C6A"/>
                </a:solidFill>
              </a:rPr>
              <a:t>index-top = 12</a:t>
            </a:r>
          </a:p>
          <a:p>
            <a:r>
              <a:rPr lang="en-US" sz="1200" dirty="0">
                <a:solidFill>
                  <a:srgbClr val="448C6A"/>
                </a:solidFill>
              </a:rPr>
              <a:t>index-middle = 13</a:t>
            </a:r>
          </a:p>
          <a:p>
            <a:r>
              <a:rPr lang="en-US" sz="1200" dirty="0">
                <a:solidFill>
                  <a:srgbClr val="448C6A"/>
                </a:solidFill>
              </a:rPr>
              <a:t>index-bottom = 14</a:t>
            </a:r>
          </a:p>
          <a:p>
            <a:r>
              <a:rPr lang="en-US" sz="1200" dirty="0">
                <a:solidFill>
                  <a:srgbClr val="448C6A"/>
                </a:solidFill>
              </a:rPr>
              <a:t>index-base = 15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0061837" y="1131835"/>
            <a:ext cx="185666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448C6A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sz="1200" dirty="0"/>
              <a:t>palm-pinky = 20</a:t>
            </a:r>
          </a:p>
          <a:p>
            <a:r>
              <a:rPr lang="en-US" sz="1200" dirty="0"/>
              <a:t>palm-ring = 21</a:t>
            </a:r>
          </a:p>
          <a:p>
            <a:r>
              <a:rPr lang="en-US" sz="1200" dirty="0"/>
              <a:t>palm-middle = 22</a:t>
            </a:r>
          </a:p>
          <a:p>
            <a:r>
              <a:rPr lang="en-US" sz="1200" dirty="0"/>
              <a:t>palm-index = 23</a:t>
            </a:r>
          </a:p>
          <a:p>
            <a:r>
              <a:rPr lang="en-US" sz="1200" dirty="0"/>
              <a:t>palm-thumb = 24</a:t>
            </a:r>
          </a:p>
          <a:p>
            <a:endParaRPr lang="en-US" sz="1200" dirty="0"/>
          </a:p>
          <a:p>
            <a:r>
              <a:rPr lang="en-US" sz="1200" dirty="0"/>
              <a:t>palm-back = 25</a:t>
            </a:r>
          </a:p>
          <a:p>
            <a:r>
              <a:rPr lang="en-US" sz="1200" dirty="0"/>
              <a:t>palm-right = 26</a:t>
            </a:r>
          </a:p>
          <a:p>
            <a:r>
              <a:rPr lang="en-US" sz="1200" dirty="0"/>
              <a:t>palm-left = 27</a:t>
            </a:r>
          </a:p>
          <a:p>
            <a:endParaRPr lang="en-US" sz="1200" dirty="0"/>
          </a:p>
          <a:p>
            <a:r>
              <a:rPr lang="en-US" sz="1200" dirty="0"/>
              <a:t>pinky-membrane = 28</a:t>
            </a:r>
          </a:p>
          <a:p>
            <a:r>
              <a:rPr lang="en-US" sz="1200" dirty="0"/>
              <a:t>ring-membrane = 29</a:t>
            </a:r>
          </a:p>
          <a:p>
            <a:r>
              <a:rPr lang="en-US" sz="1200" dirty="0"/>
              <a:t>middle-membrane = 30</a:t>
            </a:r>
          </a:p>
          <a:p>
            <a:r>
              <a:rPr lang="en-US" sz="1200" dirty="0"/>
              <a:t>index-membrane = 31</a:t>
            </a:r>
          </a:p>
          <a:p>
            <a:endParaRPr lang="en-US" sz="1200" dirty="0"/>
          </a:p>
          <a:p>
            <a:r>
              <a:rPr lang="en-US" sz="1200" dirty="0"/>
              <a:t>thumb-additional = 32</a:t>
            </a:r>
          </a:p>
          <a:p>
            <a:r>
              <a:rPr lang="en-US" sz="1200" dirty="0"/>
              <a:t>thumb-fold = 33</a:t>
            </a:r>
          </a:p>
          <a:p>
            <a:endParaRPr lang="en-US" sz="1200" dirty="0"/>
          </a:p>
          <a:p>
            <a:r>
              <a:rPr lang="en-US" sz="1200" dirty="0"/>
              <a:t>wrist-top-left = 34</a:t>
            </a:r>
          </a:p>
          <a:p>
            <a:r>
              <a:rPr lang="en-US" sz="1200" dirty="0"/>
              <a:t>wrist-top-right = 35</a:t>
            </a:r>
          </a:p>
          <a:p>
            <a:r>
              <a:rPr lang="en-US" sz="1200" dirty="0"/>
              <a:t>wrist-bottom-left = 36</a:t>
            </a:r>
          </a:p>
          <a:p>
            <a:r>
              <a:rPr lang="en-US" sz="1200" dirty="0"/>
              <a:t>wrist-bottom-right = 37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629656" y="1675540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782277" y="1095450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476935" y="2254482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096840" y="728878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994077" y="1523516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4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890134" y="2214234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5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354322" y="611929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35725" y="1420996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300360" y="2191995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srgbClr val="00B050"/>
                </a:solidFill>
                <a:latin typeface="Cambria" panose="02040503050406030204" pitchFamily="18" charset="0"/>
              </a:rPr>
              <a:t>8</a:t>
            </a:r>
            <a:endParaRPr lang="fr-CH" sz="1500" b="1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49655" y="750494"/>
            <a:ext cx="298480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519914" y="1504428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10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582238" y="2231740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11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47352" y="275349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12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725079" y="347800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13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356254" y="3990660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14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106079" y="342428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15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850809" y="4019153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577484" y="343268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317344" y="401650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049285" y="342428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19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286345" y="2586956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136" name="TextBox 135"/>
          <p:cNvSpPr txBox="1"/>
          <p:nvPr/>
        </p:nvSpPr>
        <p:spPr>
          <a:xfrm>
            <a:off x="3025029" y="278984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21</a:t>
            </a:r>
            <a:endParaRPr lang="fr-CH" dirty="0"/>
          </a:p>
        </p:txBody>
      </p:sp>
      <p:sp>
        <p:nvSpPr>
          <p:cNvPr id="164" name="TextBox 163"/>
          <p:cNvSpPr txBox="1"/>
          <p:nvPr/>
        </p:nvSpPr>
        <p:spPr>
          <a:xfrm>
            <a:off x="2707917" y="2591177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sp>
        <p:nvSpPr>
          <p:cNvPr id="165" name="TextBox 164"/>
          <p:cNvSpPr txBox="1"/>
          <p:nvPr/>
        </p:nvSpPr>
        <p:spPr>
          <a:xfrm>
            <a:off x="2478060" y="279189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23</a:t>
            </a:r>
            <a:endParaRPr lang="fr-CH" dirty="0"/>
          </a:p>
        </p:txBody>
      </p:sp>
      <p:sp>
        <p:nvSpPr>
          <p:cNvPr id="166" name="TextBox 165"/>
          <p:cNvSpPr txBox="1"/>
          <p:nvPr/>
        </p:nvSpPr>
        <p:spPr>
          <a:xfrm>
            <a:off x="2156792" y="279252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sp>
        <p:nvSpPr>
          <p:cNvPr id="167" name="TextBox 166"/>
          <p:cNvSpPr txBox="1"/>
          <p:nvPr/>
        </p:nvSpPr>
        <p:spPr>
          <a:xfrm>
            <a:off x="1933990" y="2595600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500" b="1">
                <a:solidFill>
                  <a:srgbClr val="00B050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25</a:t>
            </a:r>
            <a:endParaRPr lang="fr-CH" dirty="0"/>
          </a:p>
        </p:txBody>
      </p:sp>
      <p:sp>
        <p:nvSpPr>
          <p:cNvPr id="168" name="TextBox 167"/>
          <p:cNvSpPr txBox="1"/>
          <p:nvPr/>
        </p:nvSpPr>
        <p:spPr>
          <a:xfrm>
            <a:off x="1539564" y="3748541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26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21922" y="2368069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27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 flipV="1">
            <a:off x="2523007" y="5493479"/>
            <a:ext cx="523160" cy="542760"/>
          </a:xfrm>
          <a:prstGeom prst="line">
            <a:avLst/>
          </a:prstGeom>
          <a:ln w="44450">
            <a:solidFill>
              <a:srgbClr val="C4B2BE"/>
            </a:solidFill>
          </a:ln>
          <a:scene3d>
            <a:camera prst="orthographicFront">
              <a:rot lat="0" lon="209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2484905" y="548957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28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678126" y="5732644"/>
            <a:ext cx="412292" cy="3231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  <a:latin typeface="Cambria" panose="02040503050406030204" pitchFamily="18" charset="0"/>
              </a:rPr>
              <a:t>29</a:t>
            </a:r>
            <a:endParaRPr lang="fr-CH" sz="1500" b="1" dirty="0">
              <a:solidFill>
                <a:srgbClr val="00B050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5707368" y="-49116"/>
            <a:ext cx="367325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Blocks</a:t>
            </a:r>
          </a:p>
        </p:txBody>
      </p:sp>
    </p:spTree>
    <p:extLst>
      <p:ext uri="{BB962C8B-B14F-4D97-AF65-F5344CB8AC3E}">
        <p14:creationId xmlns:p14="http://schemas.microsoft.com/office/powerpoint/2010/main" val="2259218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/>
          <p:cNvSpPr/>
          <p:nvPr/>
        </p:nvSpPr>
        <p:spPr>
          <a:xfrm>
            <a:off x="642443" y="5398"/>
            <a:ext cx="2843125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Shape Units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9714" y="535967"/>
            <a:ext cx="3644238" cy="6265349"/>
            <a:chOff x="3519758" y="465258"/>
            <a:chExt cx="3644238" cy="6265349"/>
          </a:xfrm>
        </p:grpSpPr>
        <p:cxnSp>
          <p:nvCxnSpPr>
            <p:cNvPr id="170" name="Straight Connector 169"/>
            <p:cNvCxnSpPr/>
            <p:nvPr/>
          </p:nvCxnSpPr>
          <p:spPr>
            <a:xfrm flipV="1">
              <a:off x="5387289" y="5761880"/>
              <a:ext cx="523160" cy="54276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829225" y="2881884"/>
              <a:ext cx="44973" cy="486046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5392415" y="2884860"/>
              <a:ext cx="16986" cy="456548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5912171" y="2885222"/>
              <a:ext cx="66562" cy="463561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969849" y="2865026"/>
              <a:ext cx="478241" cy="503399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440234" y="2842869"/>
              <a:ext cx="132444" cy="512693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H="1">
              <a:off x="4839481" y="2870840"/>
              <a:ext cx="1728067" cy="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Oval 6"/>
            <p:cNvSpPr/>
            <p:nvPr/>
          </p:nvSpPr>
          <p:spPr>
            <a:xfrm flipH="1">
              <a:off x="3578568" y="3283448"/>
              <a:ext cx="456534" cy="456533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8" name="Oval 7"/>
            <p:cNvSpPr/>
            <p:nvPr/>
          </p:nvSpPr>
          <p:spPr>
            <a:xfrm flipH="1">
              <a:off x="3807299" y="3967822"/>
              <a:ext cx="561888" cy="5618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9" name="Oval 8"/>
            <p:cNvSpPr/>
            <p:nvPr/>
          </p:nvSpPr>
          <p:spPr>
            <a:xfrm flipH="1">
              <a:off x="4340418" y="4564143"/>
              <a:ext cx="700651" cy="700537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0" name="Oval 9"/>
            <p:cNvSpPr/>
            <p:nvPr/>
          </p:nvSpPr>
          <p:spPr>
            <a:xfrm flipH="1">
              <a:off x="6206045" y="3116749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5678065" y="3116749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flipH="1">
              <a:off x="5151058" y="3109674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3" name="Oval 12"/>
            <p:cNvSpPr/>
            <p:nvPr/>
          </p:nvSpPr>
          <p:spPr>
            <a:xfrm flipH="1">
              <a:off x="4635238" y="3116749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4" name="Oval 13"/>
            <p:cNvSpPr/>
            <p:nvPr/>
          </p:nvSpPr>
          <p:spPr>
            <a:xfrm flipH="1">
              <a:off x="6085285" y="2999124"/>
              <a:ext cx="713477" cy="713477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5" name="Oval 14"/>
            <p:cNvSpPr/>
            <p:nvPr/>
          </p:nvSpPr>
          <p:spPr>
            <a:xfrm flipH="1">
              <a:off x="5546390" y="2982657"/>
              <a:ext cx="732252" cy="732253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6" name="Oval 15"/>
            <p:cNvSpPr/>
            <p:nvPr/>
          </p:nvSpPr>
          <p:spPr>
            <a:xfrm flipH="1">
              <a:off x="5016302" y="2982657"/>
              <a:ext cx="732252" cy="732253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 flipH="1">
              <a:off x="4511131" y="3002280"/>
              <a:ext cx="713477" cy="713477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 flipV="1">
              <a:off x="4827091" y="2870840"/>
              <a:ext cx="49709" cy="485019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43374" y="2877916"/>
              <a:ext cx="115682" cy="463923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391542" y="2883338"/>
              <a:ext cx="19249" cy="472520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 flipH="1">
              <a:off x="4568240" y="2129043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2" name="Oval 21"/>
            <p:cNvSpPr/>
            <p:nvPr/>
          </p:nvSpPr>
          <p:spPr>
            <a:xfrm flipH="1">
              <a:off x="5221538" y="2061494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3" name="Oval 22"/>
            <p:cNvSpPr/>
            <p:nvPr/>
          </p:nvSpPr>
          <p:spPr>
            <a:xfrm flipH="1">
              <a:off x="5844084" y="2122793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4" name="Oval 23"/>
            <p:cNvSpPr/>
            <p:nvPr/>
          </p:nvSpPr>
          <p:spPr>
            <a:xfrm flipH="1">
              <a:off x="6462514" y="2217068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5" name="Oval 24"/>
            <p:cNvSpPr/>
            <p:nvPr/>
          </p:nvSpPr>
          <p:spPr>
            <a:xfrm flipH="1">
              <a:off x="4498635" y="1341586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 dirty="0"/>
            </a:p>
          </p:txBody>
        </p:sp>
        <p:sp>
          <p:nvSpPr>
            <p:cNvPr id="26" name="Oval 25"/>
            <p:cNvSpPr/>
            <p:nvPr/>
          </p:nvSpPr>
          <p:spPr>
            <a:xfrm flipH="1">
              <a:off x="5251279" y="1269619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7" name="Oval 26"/>
            <p:cNvSpPr/>
            <p:nvPr/>
          </p:nvSpPr>
          <p:spPr>
            <a:xfrm flipH="1">
              <a:off x="5959035" y="1400236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8" name="Oval 27"/>
            <p:cNvSpPr/>
            <p:nvPr/>
          </p:nvSpPr>
          <p:spPr>
            <a:xfrm flipH="1">
              <a:off x="6621602" y="1639138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flipH="1">
              <a:off x="4453210" y="610670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flipH="1">
              <a:off x="5306976" y="465258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flipH="1">
              <a:off x="6096348" y="606556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flipH="1">
              <a:off x="6790114" y="1102357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flipH="1">
              <a:off x="5472799" y="5283455"/>
              <a:ext cx="905188" cy="9051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flipH="1">
              <a:off x="4967070" y="5283455"/>
              <a:ext cx="905188" cy="9051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flipH="1">
              <a:off x="5481673" y="5825419"/>
              <a:ext cx="905188" cy="9051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flipH="1">
              <a:off x="4958200" y="5808344"/>
              <a:ext cx="905186" cy="9051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6436637" y="1289298"/>
              <a:ext cx="536455" cy="2076612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909087" y="795030"/>
              <a:ext cx="369555" cy="2573703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391544" y="656190"/>
              <a:ext cx="100445" cy="2699765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635238" y="795030"/>
              <a:ext cx="237221" cy="2563739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 flipH="1">
              <a:off x="4386629" y="4042603"/>
              <a:ext cx="216458" cy="21645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088243" y="4248101"/>
              <a:ext cx="602498" cy="666312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4088244" y="4150832"/>
              <a:ext cx="398022" cy="97935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Oval 43"/>
            <p:cNvSpPr/>
            <p:nvPr/>
          </p:nvSpPr>
          <p:spPr>
            <a:xfrm rot="3223901" flipH="1">
              <a:off x="3626398" y="2749506"/>
              <a:ext cx="387346" cy="39650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5" name="Oval 44"/>
            <p:cNvSpPr/>
            <p:nvPr/>
          </p:nvSpPr>
          <p:spPr>
            <a:xfrm rot="3223901" flipH="1">
              <a:off x="3626021" y="2553623"/>
              <a:ext cx="314849" cy="31484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46" name="Straight Connector 45"/>
            <p:cNvCxnSpPr>
              <a:endCxn id="71" idx="2"/>
            </p:cNvCxnSpPr>
            <p:nvPr/>
          </p:nvCxnSpPr>
          <p:spPr>
            <a:xfrm>
              <a:off x="3783444" y="2711047"/>
              <a:ext cx="28306" cy="279903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Oval 46"/>
            <p:cNvSpPr/>
            <p:nvPr/>
          </p:nvSpPr>
          <p:spPr>
            <a:xfrm flipH="1">
              <a:off x="4533320" y="3786526"/>
              <a:ext cx="314848" cy="31484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8" name="Oval 47"/>
            <p:cNvSpPr/>
            <p:nvPr/>
          </p:nvSpPr>
          <p:spPr>
            <a:xfrm flipH="1">
              <a:off x="5231332" y="4699515"/>
              <a:ext cx="863683" cy="8636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9" name="Oval 48"/>
            <p:cNvSpPr/>
            <p:nvPr/>
          </p:nvSpPr>
          <p:spPr>
            <a:xfrm flipH="1">
              <a:off x="5765515" y="4718290"/>
              <a:ext cx="826130" cy="82613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50" name="Oval 49"/>
            <p:cNvSpPr/>
            <p:nvPr/>
          </p:nvSpPr>
          <p:spPr>
            <a:xfrm flipH="1">
              <a:off x="4729203" y="4718290"/>
              <a:ext cx="826130" cy="82613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V="1">
              <a:off x="6183898" y="3355862"/>
              <a:ext cx="261257" cy="1799065"/>
            </a:xfrm>
            <a:prstGeom prst="lin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867871" y="3355859"/>
              <a:ext cx="264192" cy="1799068"/>
            </a:xfrm>
            <a:prstGeom prst="lin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668787" y="3355860"/>
              <a:ext cx="246372" cy="1799068"/>
            </a:xfrm>
            <a:prstGeom prst="lin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5380893" y="3355859"/>
              <a:ext cx="282280" cy="1799068"/>
            </a:xfrm>
            <a:prstGeom prst="lin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132063" y="5154928"/>
              <a:ext cx="1051836" cy="0"/>
            </a:xfrm>
            <a:prstGeom prst="lin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3815166" y="2937871"/>
              <a:ext cx="0" cy="590397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4865339" y="2865814"/>
              <a:ext cx="541093" cy="500096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5925394" y="5744164"/>
              <a:ext cx="0" cy="564383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410791" y="6288642"/>
              <a:ext cx="514603" cy="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5410791" y="5744164"/>
              <a:ext cx="0" cy="564381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419664" y="5764410"/>
              <a:ext cx="505729" cy="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4690742" y="3941847"/>
              <a:ext cx="0" cy="972565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5" name="Oval 64"/>
            <p:cNvSpPr/>
            <p:nvPr/>
          </p:nvSpPr>
          <p:spPr>
            <a:xfrm rot="5400000" flipH="1">
              <a:off x="4627696" y="4850453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5400000" flipH="1">
              <a:off x="5356603" y="5715476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5400000" flipH="1">
              <a:off x="5877251" y="5715476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5400000" flipH="1">
              <a:off x="5877980" y="6237575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 rot="5400000" flipH="1">
              <a:off x="5354091" y="6239447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 rot="5400000" flipH="1">
              <a:off x="5611616" y="5107558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 rot="5400000" flipH="1">
              <a:off x="3762555" y="2892560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 rot="5400000" flipH="1">
              <a:off x="3730703" y="2660971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 flipH="1">
              <a:off x="6927457" y="1240102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 flipH="1">
              <a:off x="6783877" y="1797463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 flipH="1">
              <a:off x="6629583" y="2384332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 rot="5400000" flipH="1">
              <a:off x="6237366" y="736447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 rot="5400000" flipH="1">
              <a:off x="6111037" y="1551991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 flipH="1">
              <a:off x="6003701" y="2285431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5400000" flipH="1">
              <a:off x="5382568" y="2221234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 flipH="1">
              <a:off x="5441767" y="600077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5400000" flipH="1">
              <a:off x="5412243" y="1428306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 rot="5400000" flipH="1">
              <a:off x="4583817" y="742510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5400000" flipH="1">
              <a:off x="4655458" y="1495984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5400000" flipH="1">
              <a:off x="4730476" y="2291046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3807299" y="3511713"/>
              <a:ext cx="280945" cy="736386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 rot="5400000" flipH="1">
              <a:off x="4039050" y="4201295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5400000" flipH="1">
              <a:off x="3762555" y="3451455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stCxn id="112" idx="6"/>
              <a:endCxn id="65" idx="6"/>
            </p:cNvCxnSpPr>
            <p:nvPr/>
          </p:nvCxnSpPr>
          <p:spPr>
            <a:xfrm>
              <a:off x="4491447" y="4103922"/>
              <a:ext cx="185444" cy="746531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409872" y="2876653"/>
              <a:ext cx="501151" cy="488029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Oval 92"/>
            <p:cNvSpPr/>
            <p:nvPr/>
          </p:nvSpPr>
          <p:spPr>
            <a:xfrm flipH="1">
              <a:off x="6467952" y="2770089"/>
              <a:ext cx="199191" cy="19919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94" name="Oval 93"/>
            <p:cNvSpPr/>
            <p:nvPr/>
          </p:nvSpPr>
          <p:spPr>
            <a:xfrm rot="5400000" flipH="1">
              <a:off x="4786533" y="2816375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5400000" flipH="1">
              <a:off x="6515054" y="2821370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 rot="5400000" flipH="1">
              <a:off x="5933981" y="2813973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5400000" flipH="1">
              <a:off x="5359270" y="2818642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flipH="1">
              <a:off x="5882376" y="2766218"/>
              <a:ext cx="199191" cy="19919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 flipH="1">
              <a:off x="4739885" y="2768746"/>
              <a:ext cx="199191" cy="19919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104" name="Oval 103"/>
            <p:cNvSpPr/>
            <p:nvPr/>
          </p:nvSpPr>
          <p:spPr>
            <a:xfrm flipH="1">
              <a:off x="5306835" y="2770970"/>
              <a:ext cx="199191" cy="19919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H="1">
              <a:off x="4484177" y="3941847"/>
              <a:ext cx="206566" cy="208985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1" name="Oval 110"/>
            <p:cNvSpPr>
              <a:spLocks noChangeAspect="1"/>
            </p:cNvSpPr>
            <p:nvPr/>
          </p:nvSpPr>
          <p:spPr>
            <a:xfrm rot="5400000" flipH="1">
              <a:off x="4631940" y="3890196"/>
              <a:ext cx="107999" cy="108000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5400000" flipH="1">
              <a:off x="4442252" y="4103922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5184646" y="2477684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6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760579" y="2492488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9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6192651" y="2503272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12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573794" y="2505548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3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4491447" y="1772829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4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4423945" y="954931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B3516D"/>
                  </a:solidFill>
                  <a:latin typeface="Cambria" panose="02040503050406030204" pitchFamily="18" charset="0"/>
                </a:rPr>
                <a:t>5</a:t>
              </a:r>
              <a:endParaRPr lang="fr-CH" sz="1500" b="1" dirty="0">
                <a:solidFill>
                  <a:srgbClr val="B3516D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224178" y="841359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8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858887" y="979249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11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6499740" y="1345145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14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4135792" y="4465396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0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3695461" y="3728613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6357568" y="1923454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B3516D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/>
                <a:t>13</a:t>
              </a:r>
              <a:endParaRPr lang="fr-CH" dirty="0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5757526" y="1794793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10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205722" y="1699933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7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3519758" y="3037141"/>
              <a:ext cx="308880" cy="326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2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/>
                <p:cNvSpPr txBox="1"/>
                <p:nvPr/>
              </p:nvSpPr>
              <p:spPr>
                <a:xfrm>
                  <a:off x="5437996" y="3728583"/>
                  <a:ext cx="41563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3D8377"/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Box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7996" y="3728583"/>
                  <a:ext cx="415635" cy="32316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9" name="TextBox 238"/>
                <p:cNvSpPr txBox="1"/>
                <p:nvPr/>
              </p:nvSpPr>
              <p:spPr>
                <a:xfrm>
                  <a:off x="4907973" y="3745373"/>
                  <a:ext cx="41563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3D8377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239" name="TextBox 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7973" y="3745373"/>
                  <a:ext cx="415635" cy="323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/>
                <p:cNvSpPr txBox="1"/>
                <p:nvPr/>
              </p:nvSpPr>
              <p:spPr>
                <a:xfrm>
                  <a:off x="5713377" y="4244388"/>
                  <a:ext cx="41563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3D8377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Box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377" y="4244388"/>
                  <a:ext cx="415635" cy="3231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/>
                <p:cNvSpPr txBox="1"/>
                <p:nvPr/>
              </p:nvSpPr>
              <p:spPr>
                <a:xfrm>
                  <a:off x="5952547" y="3715206"/>
                  <a:ext cx="41563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3D8377"/>
                            </a:solidFill>
                            <a:latin typeface="Cambria Math" panose="02040503050406030204" pitchFamily="18" charset="0"/>
                          </a:rPr>
                          <m:t>𝟏𝟗</m:t>
                        </m:r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TextBox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2547" y="3715206"/>
                  <a:ext cx="415635" cy="3231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/>
            <p:cNvCxnSpPr/>
            <p:nvPr/>
          </p:nvCxnSpPr>
          <p:spPr>
            <a:xfrm flipV="1">
              <a:off x="5132063" y="3355859"/>
              <a:ext cx="252794" cy="1799068"/>
            </a:xfrm>
            <a:prstGeom prst="lin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/>
                <p:cNvSpPr txBox="1"/>
                <p:nvPr/>
              </p:nvSpPr>
              <p:spPr>
                <a:xfrm>
                  <a:off x="5184139" y="4255393"/>
                  <a:ext cx="41563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3D8377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151" name="TextBox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4139" y="4255393"/>
                  <a:ext cx="415635" cy="3231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Oval 106"/>
            <p:cNvSpPr>
              <a:spLocks noChangeAspect="1"/>
            </p:cNvSpPr>
            <p:nvPr/>
          </p:nvSpPr>
          <p:spPr>
            <a:xfrm rot="5400000" flipH="1">
              <a:off x="5066425" y="5111687"/>
              <a:ext cx="107999" cy="108000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5916637" y="3355859"/>
              <a:ext cx="267262" cy="1799068"/>
            </a:xfrm>
            <a:prstGeom prst="lin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6" name="Oval 105"/>
            <p:cNvSpPr>
              <a:spLocks noChangeAspect="1"/>
            </p:cNvSpPr>
            <p:nvPr/>
          </p:nvSpPr>
          <p:spPr>
            <a:xfrm rot="5400000" flipH="1">
              <a:off x="6129368" y="5103149"/>
              <a:ext cx="107999" cy="108000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4874347" y="3355858"/>
              <a:ext cx="1570807" cy="0"/>
            </a:xfrm>
            <a:prstGeom prst="line">
              <a:avLst/>
            </a:prstGeom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865339" y="3364478"/>
              <a:ext cx="1557739" cy="0"/>
            </a:xfrm>
            <a:prstGeom prst="line">
              <a:avLst/>
            </a:prstGeom>
            <a:noFill/>
            <a:ln w="44450">
              <a:solidFill>
                <a:srgbClr val="3D8377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2" name="Oval 91"/>
            <p:cNvSpPr/>
            <p:nvPr/>
          </p:nvSpPr>
          <p:spPr>
            <a:xfrm rot="5400000" flipH="1">
              <a:off x="5868255" y="3316136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>
              <a:spLocks noChangeAspect="1"/>
            </p:cNvSpPr>
            <p:nvPr/>
          </p:nvSpPr>
          <p:spPr>
            <a:xfrm rot="5400000" flipH="1">
              <a:off x="6386233" y="3309633"/>
              <a:ext cx="107999" cy="108000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 flipH="1">
              <a:off x="5341819" y="3306971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>
              <a:spLocks noChangeAspect="1"/>
            </p:cNvSpPr>
            <p:nvPr/>
          </p:nvSpPr>
          <p:spPr>
            <a:xfrm rot="5400000" flipH="1">
              <a:off x="4822089" y="3306663"/>
              <a:ext cx="107999" cy="108000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8629305" y="1274528"/>
                <a:ext cx="3557320" cy="51322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200" b="1" dirty="0">
                    <a:solidFill>
                      <a:schemeClr val="bg1">
                        <a:lumMod val="65000"/>
                      </a:schemeClr>
                    </a:solidFill>
                    <a:latin typeface="Cambria" panose="02040503050406030204" pitchFamily="18" charset="0"/>
                  </a:rPr>
                  <a:t>shape-unit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chemeClr val="bg1">
                        <a:lumMod val="65000"/>
                      </a:schemeClr>
                    </a:solidFill>
                    <a:latin typeface="Cambria" panose="02040503050406030204" pitchFamily="18" charset="0"/>
                  </a:rPr>
                  <a:t> betas its shape depends on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0: “thumb1”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15, 16, 17,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0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1: “thumb2”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15, 16, 17,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0, 1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2: “thumb3”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15, 16, 17,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0, 1, 2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3: “index1”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18, 19, 20,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3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4: “index2”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18, 19, 20,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3, 4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5: “index3”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18, 19, 20,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3, 4, 5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6: “middle1”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21, 22, 23,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6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7: “middle2”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21, 22, 23,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6, 7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8: “middle3”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21, 22, 23,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6, 7, 8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9: “ring1”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24, 25, 26,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9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10: “ring2”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24, 25, 26,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9, 10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11: “ring3”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24, 25, 26,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9, 10, 11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12: “pinky1”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27, 28, 29,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12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13: “pinky2”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27, 28, 29,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12, 13</a:t>
                </a:r>
              </a:p>
              <a:p>
                <a:r>
                  <a:rPr lang="en-US" sz="1200" b="1" dirty="0">
                    <a:solidFill>
                      <a:srgbClr val="BD5774"/>
                    </a:solidFill>
                    <a:latin typeface="Cambria" panose="02040503050406030204" pitchFamily="18" charset="0"/>
                  </a:rPr>
                  <a:t>14: “pinky3”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27, 28, 29, </a:t>
                </a:r>
                <a:r>
                  <a:rPr lang="en-US" sz="1200" b="1" dirty="0">
                    <a:solidFill>
                      <a:srgbClr val="B3516D"/>
                    </a:solidFill>
                    <a:latin typeface="Cambria" panose="02040503050406030204" pitchFamily="18" charset="0"/>
                  </a:rPr>
                  <a:t>12, 13, 14</a:t>
                </a:r>
              </a:p>
              <a:p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15: “palm-top-left”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30, 31, 32, 33, 34, 35</a:t>
                </a:r>
              </a:p>
              <a:p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16: “palm-bottom-left”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 30, 31, 32, 33, 34, 35</a:t>
                </a:r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</a:p>
              <a:p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17: “palm-middle”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30, 31, 32, 33</a:t>
                </a:r>
                <a:endParaRPr lang="en-US" sz="1200" b="1" dirty="0">
                  <a:solidFill>
                    <a:srgbClr val="448C6A"/>
                  </a:solidFill>
                  <a:latin typeface="Cambria" panose="02040503050406030204" pitchFamily="18" charset="0"/>
                </a:endParaRPr>
              </a:p>
              <a:p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18: “palm-bottom-right”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30, 31, 32, 33, 36, 37</a:t>
                </a:r>
                <a:endParaRPr lang="en-US" sz="1200" b="1" dirty="0">
                  <a:solidFill>
                    <a:srgbClr val="448C6A"/>
                  </a:solidFill>
                  <a:latin typeface="Cambria" panose="02040503050406030204" pitchFamily="18" charset="0"/>
                </a:endParaRPr>
              </a:p>
              <a:p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19: “palm-top-right” </a:t>
                </a:r>
                <a14:m>
                  <m:oMath xmlns:m="http://schemas.openxmlformats.org/officeDocument/2006/math">
                    <m:r>
                      <a:rPr lang="en-US" sz="1500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200" b="1" dirty="0">
                    <a:solidFill>
                      <a:srgbClr val="448C6A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1200" b="1" dirty="0">
                    <a:solidFill>
                      <a:srgbClr val="99CDB5"/>
                    </a:solidFill>
                    <a:latin typeface="Cambria" panose="02040503050406030204" pitchFamily="18" charset="0"/>
                  </a:rPr>
                  <a:t>30, 31, 32, 33, 36, 37</a:t>
                </a:r>
                <a:endParaRPr lang="en-US" sz="1200" b="1" dirty="0">
                  <a:solidFill>
                    <a:srgbClr val="448C6A"/>
                  </a:solidFill>
                  <a:latin typeface="Cambria" panose="02040503050406030204" pitchFamily="18" charset="0"/>
                </a:endParaRPr>
              </a:p>
              <a:p>
                <a:endParaRPr lang="en-US" sz="1200" b="1" dirty="0">
                  <a:solidFill>
                    <a:srgbClr val="448C6A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305" y="1274528"/>
                <a:ext cx="3557320" cy="5132239"/>
              </a:xfrm>
              <a:prstGeom prst="rect">
                <a:avLst/>
              </a:prstGeom>
              <a:blipFill>
                <a:blip r:embed="rId7"/>
                <a:stretch>
                  <a:fillRect l="-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0" name="Rectangle 319"/>
          <p:cNvSpPr/>
          <p:nvPr/>
        </p:nvSpPr>
        <p:spPr>
          <a:xfrm>
            <a:off x="8782926" y="-1471"/>
            <a:ext cx="3218574" cy="810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Shape Chains (Chain of Betas)</a:t>
            </a:r>
          </a:p>
        </p:txBody>
      </p:sp>
      <p:grpSp>
        <p:nvGrpSpPr>
          <p:cNvPr id="322" name="Group 321"/>
          <p:cNvGrpSpPr/>
          <p:nvPr/>
        </p:nvGrpSpPr>
        <p:grpSpPr>
          <a:xfrm>
            <a:off x="4531751" y="533600"/>
            <a:ext cx="3714139" cy="6265349"/>
            <a:chOff x="30364" y="475887"/>
            <a:chExt cx="3714139" cy="6265349"/>
          </a:xfrm>
        </p:grpSpPr>
        <p:cxnSp>
          <p:nvCxnSpPr>
            <p:cNvPr id="323" name="Straight Connector 322"/>
            <p:cNvCxnSpPr/>
            <p:nvPr/>
          </p:nvCxnSpPr>
          <p:spPr>
            <a:xfrm flipV="1">
              <a:off x="1897895" y="5772509"/>
              <a:ext cx="523160" cy="54276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1339831" y="2892513"/>
              <a:ext cx="44973" cy="486046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flipH="1">
              <a:off x="1903021" y="2895489"/>
              <a:ext cx="16986" cy="456548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V="1">
              <a:off x="2422777" y="2895851"/>
              <a:ext cx="66562" cy="463561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2480455" y="2875655"/>
              <a:ext cx="478241" cy="503399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V="1">
              <a:off x="2950840" y="2853498"/>
              <a:ext cx="132444" cy="512693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1375945" y="3375107"/>
              <a:ext cx="1557739" cy="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H="1">
              <a:off x="1350087" y="2881469"/>
              <a:ext cx="1728067" cy="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1" name="Oval 330"/>
            <p:cNvSpPr/>
            <p:nvPr/>
          </p:nvSpPr>
          <p:spPr>
            <a:xfrm flipH="1">
              <a:off x="89174" y="3294077"/>
              <a:ext cx="456534" cy="456533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2" name="Oval 331"/>
            <p:cNvSpPr/>
            <p:nvPr/>
          </p:nvSpPr>
          <p:spPr>
            <a:xfrm flipH="1">
              <a:off x="317905" y="3978451"/>
              <a:ext cx="561888" cy="5618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 flipH="1">
              <a:off x="851024" y="4574772"/>
              <a:ext cx="700651" cy="700537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4" name="Oval 333"/>
            <p:cNvSpPr/>
            <p:nvPr/>
          </p:nvSpPr>
          <p:spPr>
            <a:xfrm flipH="1">
              <a:off x="2716651" y="3127378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5" name="Oval 334"/>
            <p:cNvSpPr/>
            <p:nvPr/>
          </p:nvSpPr>
          <p:spPr>
            <a:xfrm flipH="1">
              <a:off x="2188671" y="3127378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6" name="Oval 335"/>
            <p:cNvSpPr/>
            <p:nvPr/>
          </p:nvSpPr>
          <p:spPr>
            <a:xfrm flipH="1">
              <a:off x="1661664" y="3120303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7" name="Oval 336"/>
            <p:cNvSpPr/>
            <p:nvPr/>
          </p:nvSpPr>
          <p:spPr>
            <a:xfrm flipH="1">
              <a:off x="1145844" y="3127378"/>
              <a:ext cx="478219" cy="47821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8" name="Oval 337"/>
            <p:cNvSpPr/>
            <p:nvPr/>
          </p:nvSpPr>
          <p:spPr>
            <a:xfrm flipH="1">
              <a:off x="2595891" y="3009753"/>
              <a:ext cx="713477" cy="713477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39" name="Oval 338"/>
            <p:cNvSpPr/>
            <p:nvPr/>
          </p:nvSpPr>
          <p:spPr>
            <a:xfrm flipH="1">
              <a:off x="2056996" y="2993286"/>
              <a:ext cx="732252" cy="732253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40" name="Oval 339"/>
            <p:cNvSpPr/>
            <p:nvPr/>
          </p:nvSpPr>
          <p:spPr>
            <a:xfrm flipH="1">
              <a:off x="1526908" y="2993286"/>
              <a:ext cx="732252" cy="732253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 flipH="1">
              <a:off x="1021737" y="3012909"/>
              <a:ext cx="713477" cy="713477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342" name="Straight Connector 341"/>
            <p:cNvCxnSpPr/>
            <p:nvPr/>
          </p:nvCxnSpPr>
          <p:spPr>
            <a:xfrm flipH="1" flipV="1">
              <a:off x="1337697" y="2881469"/>
              <a:ext cx="49709" cy="485019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 flipV="1">
              <a:off x="2953980" y="2888545"/>
              <a:ext cx="115682" cy="463923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flipV="1">
              <a:off x="1902148" y="2893967"/>
              <a:ext cx="19249" cy="472520"/>
            </a:xfrm>
            <a:prstGeom prst="line">
              <a:avLst/>
            </a:prstGeom>
            <a:ln w="44450">
              <a:solidFill>
                <a:srgbClr val="C4B2BE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5" name="Oval 344"/>
            <p:cNvSpPr/>
            <p:nvPr/>
          </p:nvSpPr>
          <p:spPr>
            <a:xfrm flipH="1">
              <a:off x="1078846" y="2139672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46" name="Oval 345"/>
            <p:cNvSpPr/>
            <p:nvPr/>
          </p:nvSpPr>
          <p:spPr>
            <a:xfrm flipH="1">
              <a:off x="1732144" y="2072123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47" name="Oval 346"/>
            <p:cNvSpPr/>
            <p:nvPr/>
          </p:nvSpPr>
          <p:spPr>
            <a:xfrm flipH="1">
              <a:off x="2354690" y="2133422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48" name="Oval 347"/>
            <p:cNvSpPr/>
            <p:nvPr/>
          </p:nvSpPr>
          <p:spPr>
            <a:xfrm flipH="1">
              <a:off x="2973120" y="2227697"/>
              <a:ext cx="432916" cy="432916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49" name="Oval 348"/>
            <p:cNvSpPr/>
            <p:nvPr/>
          </p:nvSpPr>
          <p:spPr>
            <a:xfrm flipH="1">
              <a:off x="1009241" y="1352215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 dirty="0"/>
            </a:p>
          </p:txBody>
        </p:sp>
        <p:sp>
          <p:nvSpPr>
            <p:cNvPr id="350" name="Oval 349"/>
            <p:cNvSpPr/>
            <p:nvPr/>
          </p:nvSpPr>
          <p:spPr>
            <a:xfrm flipH="1">
              <a:off x="1761885" y="1280248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1" name="Oval 350"/>
            <p:cNvSpPr/>
            <p:nvPr/>
          </p:nvSpPr>
          <p:spPr>
            <a:xfrm flipH="1">
              <a:off x="2469641" y="1410865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2" name="Oval 351"/>
            <p:cNvSpPr/>
            <p:nvPr/>
          </p:nvSpPr>
          <p:spPr>
            <a:xfrm flipH="1">
              <a:off x="3132208" y="1649767"/>
              <a:ext cx="413238" cy="41323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3" name="Oval 352"/>
            <p:cNvSpPr>
              <a:spLocks noChangeAspect="1"/>
            </p:cNvSpPr>
            <p:nvPr/>
          </p:nvSpPr>
          <p:spPr>
            <a:xfrm flipH="1">
              <a:off x="963816" y="621299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>
              <a:spLocks noChangeAspect="1"/>
            </p:cNvSpPr>
            <p:nvPr/>
          </p:nvSpPr>
          <p:spPr>
            <a:xfrm flipH="1">
              <a:off x="1817582" y="475887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 flipH="1">
              <a:off x="2606954" y="617185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6" name="Oval 355"/>
            <p:cNvSpPr>
              <a:spLocks noChangeAspect="1"/>
            </p:cNvSpPr>
            <p:nvPr/>
          </p:nvSpPr>
          <p:spPr>
            <a:xfrm flipH="1">
              <a:off x="3300720" y="1112986"/>
              <a:ext cx="373882" cy="3738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7" name="Oval 356"/>
            <p:cNvSpPr>
              <a:spLocks noChangeAspect="1"/>
            </p:cNvSpPr>
            <p:nvPr/>
          </p:nvSpPr>
          <p:spPr>
            <a:xfrm flipH="1">
              <a:off x="1983405" y="5294084"/>
              <a:ext cx="905188" cy="9051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8" name="Oval 357"/>
            <p:cNvSpPr>
              <a:spLocks noChangeAspect="1"/>
            </p:cNvSpPr>
            <p:nvPr/>
          </p:nvSpPr>
          <p:spPr>
            <a:xfrm flipH="1">
              <a:off x="1477676" y="5294084"/>
              <a:ext cx="905188" cy="9051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59" name="Oval 358"/>
            <p:cNvSpPr>
              <a:spLocks noChangeAspect="1"/>
            </p:cNvSpPr>
            <p:nvPr/>
          </p:nvSpPr>
          <p:spPr>
            <a:xfrm flipH="1">
              <a:off x="1992279" y="5836048"/>
              <a:ext cx="905188" cy="9051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60" name="Oval 359"/>
            <p:cNvSpPr>
              <a:spLocks noChangeAspect="1"/>
            </p:cNvSpPr>
            <p:nvPr/>
          </p:nvSpPr>
          <p:spPr>
            <a:xfrm flipH="1">
              <a:off x="1468806" y="5818973"/>
              <a:ext cx="905186" cy="90518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361" name="Straight Connector 360"/>
            <p:cNvCxnSpPr/>
            <p:nvPr/>
          </p:nvCxnSpPr>
          <p:spPr>
            <a:xfrm flipV="1">
              <a:off x="2947243" y="1299927"/>
              <a:ext cx="536455" cy="2076612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 flipV="1">
              <a:off x="2419693" y="805659"/>
              <a:ext cx="369555" cy="2573703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 flipH="1">
              <a:off x="1902150" y="666819"/>
              <a:ext cx="100445" cy="2699765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>
              <a:off x="1145844" y="805659"/>
              <a:ext cx="237221" cy="2563739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Oval 364"/>
            <p:cNvSpPr/>
            <p:nvPr/>
          </p:nvSpPr>
          <p:spPr>
            <a:xfrm flipH="1">
              <a:off x="897235" y="4053232"/>
              <a:ext cx="216458" cy="21645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366" name="Straight Connector 365"/>
            <p:cNvCxnSpPr/>
            <p:nvPr/>
          </p:nvCxnSpPr>
          <p:spPr>
            <a:xfrm>
              <a:off x="598849" y="4258730"/>
              <a:ext cx="602498" cy="666312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 flipH="1">
              <a:off x="598850" y="4161461"/>
              <a:ext cx="398022" cy="97935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8" name="Oval 367"/>
            <p:cNvSpPr/>
            <p:nvPr/>
          </p:nvSpPr>
          <p:spPr>
            <a:xfrm rot="3223901" flipH="1">
              <a:off x="137004" y="2760135"/>
              <a:ext cx="387346" cy="39650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69" name="Oval 368"/>
            <p:cNvSpPr/>
            <p:nvPr/>
          </p:nvSpPr>
          <p:spPr>
            <a:xfrm rot="3223901" flipH="1">
              <a:off x="136627" y="2564252"/>
              <a:ext cx="314849" cy="314848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370" name="Straight Connector 369"/>
            <p:cNvCxnSpPr>
              <a:endCxn id="395" idx="2"/>
            </p:cNvCxnSpPr>
            <p:nvPr/>
          </p:nvCxnSpPr>
          <p:spPr>
            <a:xfrm>
              <a:off x="294050" y="2721676"/>
              <a:ext cx="28306" cy="279903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1" name="Oval 370"/>
            <p:cNvSpPr/>
            <p:nvPr/>
          </p:nvSpPr>
          <p:spPr>
            <a:xfrm flipH="1">
              <a:off x="1043926" y="3797155"/>
              <a:ext cx="314848" cy="314849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72" name="Oval 371"/>
            <p:cNvSpPr/>
            <p:nvPr/>
          </p:nvSpPr>
          <p:spPr>
            <a:xfrm flipH="1">
              <a:off x="1741938" y="4710144"/>
              <a:ext cx="863683" cy="863682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73" name="Oval 372"/>
            <p:cNvSpPr/>
            <p:nvPr/>
          </p:nvSpPr>
          <p:spPr>
            <a:xfrm flipH="1">
              <a:off x="2276121" y="4728919"/>
              <a:ext cx="826130" cy="82613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374" name="Oval 373"/>
            <p:cNvSpPr/>
            <p:nvPr/>
          </p:nvSpPr>
          <p:spPr>
            <a:xfrm flipH="1">
              <a:off x="1239809" y="4728919"/>
              <a:ext cx="826130" cy="82613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375" name="Straight Connector 374"/>
            <p:cNvCxnSpPr/>
            <p:nvPr/>
          </p:nvCxnSpPr>
          <p:spPr>
            <a:xfrm flipV="1">
              <a:off x="2694504" y="3366491"/>
              <a:ext cx="261257" cy="1799065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1378477" y="3366488"/>
              <a:ext cx="264192" cy="1799068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 flipV="1">
              <a:off x="2179393" y="3366489"/>
              <a:ext cx="246372" cy="1799068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 flipH="1" flipV="1">
              <a:off x="1891499" y="3366488"/>
              <a:ext cx="282280" cy="1799068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H="1" flipV="1">
              <a:off x="2427243" y="3366488"/>
              <a:ext cx="267262" cy="1799068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 flipV="1">
              <a:off x="1642669" y="3366488"/>
              <a:ext cx="252794" cy="1799068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1642669" y="5165557"/>
              <a:ext cx="1051836" cy="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 flipH="1">
              <a:off x="325772" y="2948500"/>
              <a:ext cx="0" cy="590397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 flipV="1">
              <a:off x="1375945" y="2876443"/>
              <a:ext cx="541093" cy="500096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 flipH="1" flipV="1">
              <a:off x="2436000" y="5754793"/>
              <a:ext cx="0" cy="564383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 flipH="1">
              <a:off x="1921397" y="6299271"/>
              <a:ext cx="514603" cy="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flipH="1">
              <a:off x="1921397" y="5754793"/>
              <a:ext cx="0" cy="564381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>
              <a:off x="1930270" y="5775039"/>
              <a:ext cx="505729" cy="0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 flipH="1">
              <a:off x="1201348" y="3952476"/>
              <a:ext cx="0" cy="972565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9" name="Oval 388"/>
            <p:cNvSpPr/>
            <p:nvPr/>
          </p:nvSpPr>
          <p:spPr>
            <a:xfrm rot="5400000" flipH="1">
              <a:off x="1138302" y="4861082"/>
              <a:ext cx="98390" cy="98391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/>
            <p:cNvSpPr/>
            <p:nvPr/>
          </p:nvSpPr>
          <p:spPr>
            <a:xfrm rot="5400000" flipH="1">
              <a:off x="1867209" y="5726105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/>
            <p:cNvSpPr/>
            <p:nvPr/>
          </p:nvSpPr>
          <p:spPr>
            <a:xfrm rot="5400000" flipH="1">
              <a:off x="2387857" y="5726105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/>
            <p:cNvSpPr/>
            <p:nvPr/>
          </p:nvSpPr>
          <p:spPr>
            <a:xfrm rot="5400000" flipH="1">
              <a:off x="2388586" y="6248204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/>
            <p:cNvSpPr/>
            <p:nvPr/>
          </p:nvSpPr>
          <p:spPr>
            <a:xfrm rot="5400000" flipH="1">
              <a:off x="1864697" y="6250076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/>
            <p:cNvSpPr/>
            <p:nvPr/>
          </p:nvSpPr>
          <p:spPr>
            <a:xfrm rot="5400000" flipH="1">
              <a:off x="2122222" y="5118187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/>
            <p:cNvSpPr/>
            <p:nvPr/>
          </p:nvSpPr>
          <p:spPr>
            <a:xfrm rot="5400000" flipH="1">
              <a:off x="273161" y="2903189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/>
            <p:cNvSpPr/>
            <p:nvPr/>
          </p:nvSpPr>
          <p:spPr>
            <a:xfrm rot="5400000" flipH="1">
              <a:off x="241309" y="2671600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/>
            <p:cNvSpPr/>
            <p:nvPr/>
          </p:nvSpPr>
          <p:spPr>
            <a:xfrm rot="5400000" flipH="1">
              <a:off x="1852425" y="3317600"/>
              <a:ext cx="98390" cy="98391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/>
            <p:cNvSpPr/>
            <p:nvPr/>
          </p:nvSpPr>
          <p:spPr>
            <a:xfrm rot="5400000" flipH="1">
              <a:off x="3438063" y="1250731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/>
            <p:cNvSpPr/>
            <p:nvPr/>
          </p:nvSpPr>
          <p:spPr>
            <a:xfrm rot="5400000" flipH="1">
              <a:off x="3294483" y="1808092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/>
            <p:cNvSpPr/>
            <p:nvPr/>
          </p:nvSpPr>
          <p:spPr>
            <a:xfrm rot="5400000" flipH="1">
              <a:off x="3140189" y="2394961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/>
            <p:cNvSpPr/>
            <p:nvPr/>
          </p:nvSpPr>
          <p:spPr>
            <a:xfrm rot="5400000" flipH="1">
              <a:off x="2747972" y="747076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/>
            <p:cNvSpPr/>
            <p:nvPr/>
          </p:nvSpPr>
          <p:spPr>
            <a:xfrm rot="5400000" flipH="1">
              <a:off x="2621643" y="1562620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/>
            <p:cNvSpPr/>
            <p:nvPr/>
          </p:nvSpPr>
          <p:spPr>
            <a:xfrm rot="5400000" flipH="1">
              <a:off x="2514307" y="2296060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/>
            <p:cNvSpPr/>
            <p:nvPr/>
          </p:nvSpPr>
          <p:spPr>
            <a:xfrm rot="5400000" flipH="1">
              <a:off x="1893174" y="2231863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/>
            <p:cNvSpPr/>
            <p:nvPr/>
          </p:nvSpPr>
          <p:spPr>
            <a:xfrm rot="5400000" flipH="1">
              <a:off x="1952373" y="610706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/>
            <p:cNvSpPr/>
            <p:nvPr/>
          </p:nvSpPr>
          <p:spPr>
            <a:xfrm rot="5400000" flipH="1">
              <a:off x="1922849" y="1438935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/>
            <p:cNvSpPr/>
            <p:nvPr/>
          </p:nvSpPr>
          <p:spPr>
            <a:xfrm rot="5400000" flipH="1">
              <a:off x="1094423" y="753139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/>
            <p:cNvSpPr/>
            <p:nvPr/>
          </p:nvSpPr>
          <p:spPr>
            <a:xfrm rot="5400000" flipH="1">
              <a:off x="1166064" y="1506613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/>
            <p:cNvSpPr/>
            <p:nvPr/>
          </p:nvSpPr>
          <p:spPr>
            <a:xfrm rot="5400000" flipH="1">
              <a:off x="1241082" y="2301675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/>
            <p:cNvCxnSpPr/>
            <p:nvPr/>
          </p:nvCxnSpPr>
          <p:spPr>
            <a:xfrm>
              <a:off x="317905" y="3522342"/>
              <a:ext cx="280945" cy="736386"/>
            </a:xfrm>
            <a:prstGeom prst="line">
              <a:avLst/>
            </a:prstGeom>
            <a:ln w="44450">
              <a:solidFill>
                <a:srgbClr val="B3516D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 rot="5400000" flipH="1">
              <a:off x="549656" y="4211924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/>
            <p:cNvSpPr/>
            <p:nvPr/>
          </p:nvSpPr>
          <p:spPr>
            <a:xfrm rot="5400000" flipH="1">
              <a:off x="273161" y="3462084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3" name="Straight Connector 412"/>
            <p:cNvCxnSpPr>
              <a:stCxn id="429" idx="6"/>
              <a:endCxn id="389" idx="6"/>
            </p:cNvCxnSpPr>
            <p:nvPr/>
          </p:nvCxnSpPr>
          <p:spPr>
            <a:xfrm>
              <a:off x="1002053" y="4114551"/>
              <a:ext cx="185444" cy="746531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1920478" y="2887282"/>
              <a:ext cx="501151" cy="488029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5" name="Oval 414"/>
            <p:cNvSpPr/>
            <p:nvPr/>
          </p:nvSpPr>
          <p:spPr>
            <a:xfrm rot="5400000" flipH="1">
              <a:off x="2378861" y="3326765"/>
              <a:ext cx="98390" cy="98391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/>
            <p:cNvSpPr/>
            <p:nvPr/>
          </p:nvSpPr>
          <p:spPr>
            <a:xfrm flipH="1">
              <a:off x="2978558" y="2780718"/>
              <a:ext cx="199191" cy="19919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17" name="Oval 416"/>
            <p:cNvSpPr/>
            <p:nvPr/>
          </p:nvSpPr>
          <p:spPr>
            <a:xfrm rot="5400000" flipH="1">
              <a:off x="1297139" y="2827004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/>
            <p:cNvSpPr/>
            <p:nvPr/>
          </p:nvSpPr>
          <p:spPr>
            <a:xfrm rot="5400000" flipH="1">
              <a:off x="3025660" y="2831999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/>
            <p:cNvSpPr/>
            <p:nvPr/>
          </p:nvSpPr>
          <p:spPr>
            <a:xfrm rot="5400000" flipH="1">
              <a:off x="2444587" y="2824602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/>
            <p:cNvSpPr/>
            <p:nvPr/>
          </p:nvSpPr>
          <p:spPr>
            <a:xfrm rot="5400000" flipH="1">
              <a:off x="1869876" y="2829271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/>
            <p:cNvSpPr/>
            <p:nvPr/>
          </p:nvSpPr>
          <p:spPr>
            <a:xfrm flipH="1">
              <a:off x="2392982" y="2776847"/>
              <a:ext cx="199191" cy="19919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22" name="Oval 421"/>
            <p:cNvSpPr/>
            <p:nvPr/>
          </p:nvSpPr>
          <p:spPr>
            <a:xfrm flipH="1">
              <a:off x="1250491" y="2779375"/>
              <a:ext cx="199191" cy="19919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sp>
          <p:nvSpPr>
            <p:cNvPr id="423" name="Oval 422"/>
            <p:cNvSpPr/>
            <p:nvPr/>
          </p:nvSpPr>
          <p:spPr>
            <a:xfrm flipH="1">
              <a:off x="1817441" y="2781599"/>
              <a:ext cx="199191" cy="199191"/>
            </a:xfrm>
            <a:prstGeom prst="ellips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CH"/>
            </a:p>
          </p:txBody>
        </p:sp>
        <p:cxnSp>
          <p:nvCxnSpPr>
            <p:cNvPr id="424" name="Straight Connector 423"/>
            <p:cNvCxnSpPr/>
            <p:nvPr/>
          </p:nvCxnSpPr>
          <p:spPr>
            <a:xfrm>
              <a:off x="1384953" y="3366487"/>
              <a:ext cx="1570807" cy="0"/>
            </a:xfrm>
            <a:prstGeom prst="line">
              <a:avLst/>
            </a:prstGeom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/>
            <p:cNvSpPr>
              <a:spLocks noChangeAspect="1"/>
            </p:cNvSpPr>
            <p:nvPr/>
          </p:nvSpPr>
          <p:spPr>
            <a:xfrm rot="5400000" flipH="1">
              <a:off x="2639974" y="5113778"/>
              <a:ext cx="107999" cy="108000"/>
            </a:xfrm>
            <a:prstGeom prst="ellipse">
              <a:avLst/>
            </a:prstGeom>
            <a:solidFill>
              <a:srgbClr val="90C2AB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/>
            <p:cNvSpPr>
              <a:spLocks noChangeAspect="1"/>
            </p:cNvSpPr>
            <p:nvPr/>
          </p:nvSpPr>
          <p:spPr>
            <a:xfrm rot="5400000" flipH="1">
              <a:off x="1577031" y="5122316"/>
              <a:ext cx="107999" cy="108000"/>
            </a:xfrm>
            <a:prstGeom prst="ellipse">
              <a:avLst/>
            </a:prstGeom>
            <a:solidFill>
              <a:srgbClr val="90C2AB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7" name="Straight Connector 426"/>
            <p:cNvCxnSpPr/>
            <p:nvPr/>
          </p:nvCxnSpPr>
          <p:spPr>
            <a:xfrm flipH="1">
              <a:off x="994783" y="3952476"/>
              <a:ext cx="206566" cy="208985"/>
            </a:xfrm>
            <a:prstGeom prst="line">
              <a:avLst/>
            </a:prstGeom>
            <a:noFill/>
            <a:ln w="44450">
              <a:solidFill>
                <a:srgbClr val="EFBFA9"/>
              </a:solidFill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8" name="Oval 427"/>
            <p:cNvSpPr>
              <a:spLocks noChangeAspect="1"/>
            </p:cNvSpPr>
            <p:nvPr/>
          </p:nvSpPr>
          <p:spPr>
            <a:xfrm rot="5400000" flipH="1">
              <a:off x="1142546" y="3900825"/>
              <a:ext cx="107999" cy="108000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/>
            <p:cNvSpPr/>
            <p:nvPr/>
          </p:nvSpPr>
          <p:spPr>
            <a:xfrm rot="5400000" flipH="1">
              <a:off x="952858" y="4114551"/>
              <a:ext cx="98390" cy="98391"/>
            </a:xfrm>
            <a:prstGeom prst="ellipse">
              <a:avLst/>
            </a:prstGeom>
            <a:solidFill>
              <a:srgbClr val="EFBFA9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TextBox 429"/>
            <p:cNvSpPr txBox="1"/>
            <p:nvPr/>
          </p:nvSpPr>
          <p:spPr>
            <a:xfrm>
              <a:off x="1695252" y="2488313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6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31" name="TextBox 430"/>
            <p:cNvSpPr txBox="1"/>
            <p:nvPr/>
          </p:nvSpPr>
          <p:spPr>
            <a:xfrm>
              <a:off x="2271185" y="2503117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9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32" name="TextBox 431"/>
            <p:cNvSpPr txBox="1"/>
            <p:nvPr/>
          </p:nvSpPr>
          <p:spPr>
            <a:xfrm>
              <a:off x="2703257" y="2513901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12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1084400" y="2516177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3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34" name="TextBox 433"/>
            <p:cNvSpPr txBox="1"/>
            <p:nvPr/>
          </p:nvSpPr>
          <p:spPr>
            <a:xfrm>
              <a:off x="1002053" y="1783458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4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934551" y="965560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solidFill>
                    <a:srgbClr val="B3516D"/>
                  </a:solidFill>
                  <a:latin typeface="Cambria" panose="02040503050406030204" pitchFamily="18" charset="0"/>
                </a:rPr>
                <a:t>5</a:t>
              </a:r>
              <a:endParaRPr lang="fr-CH" sz="1500" b="1" dirty="0">
                <a:solidFill>
                  <a:srgbClr val="B3516D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1734784" y="851988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8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2369493" y="989878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11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3010346" y="1355774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14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9" name="TextBox 438"/>
                <p:cNvSpPr txBox="1"/>
                <p:nvPr/>
              </p:nvSpPr>
              <p:spPr>
                <a:xfrm>
                  <a:off x="1198746" y="3418898"/>
                  <a:ext cx="457176" cy="702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𝟏𝟗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439" name="TextBox 4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8746" y="3418898"/>
                  <a:ext cx="457176" cy="7026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" name="TextBox 439"/>
                <p:cNvSpPr txBox="1"/>
                <p:nvPr/>
              </p:nvSpPr>
              <p:spPr>
                <a:xfrm>
                  <a:off x="1664184" y="3418326"/>
                  <a:ext cx="457176" cy="702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3D8377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𝟐𝟑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dirty="0"/>
                </a:p>
              </p:txBody>
            </p:sp>
          </mc:Choice>
          <mc:Fallback xmlns="">
            <p:sp>
              <p:nvSpPr>
                <p:cNvPr id="440" name="TextBox 4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4184" y="3418326"/>
                  <a:ext cx="457176" cy="7026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TextBox 440"/>
                <p:cNvSpPr txBox="1"/>
                <p:nvPr/>
              </p:nvSpPr>
              <p:spPr>
                <a:xfrm>
                  <a:off x="881541" y="4934630"/>
                  <a:ext cx="457176" cy="7061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200" b="1" i="1">
                      <a:solidFill>
                        <a:srgbClr val="B3516D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sz="1500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50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50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</m:mr>
                          <m:mr>
                            <m:e>
                              <m:r>
                                <a:rPr lang="en-US" sz="150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𝟏𝟔</m:t>
                              </m:r>
                            </m:e>
                          </m:mr>
                          <m:mr>
                            <m:e>
                              <m:r>
                                <a:rPr lang="en-US" sz="1500" b="1" i="1" smtClean="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500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sz="1500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441" name="TextBox 4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541" y="4934630"/>
                  <a:ext cx="457176" cy="70615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2" name="TextBox 441"/>
                <p:cNvSpPr txBox="1"/>
                <p:nvPr/>
              </p:nvSpPr>
              <p:spPr>
                <a:xfrm>
                  <a:off x="2169872" y="3412676"/>
                  <a:ext cx="457176" cy="702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3D8377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𝟐𝟓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𝟐𝟔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442" name="TextBox 4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9872" y="3412676"/>
                  <a:ext cx="457176" cy="7026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TextBox 442"/>
                <p:cNvSpPr txBox="1"/>
                <p:nvPr/>
              </p:nvSpPr>
              <p:spPr>
                <a:xfrm>
                  <a:off x="2666890" y="3431414"/>
                  <a:ext cx="457176" cy="7026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CH" i="1" smtClean="0">
                                <a:solidFill>
                                  <a:srgbClr val="3D837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𝟐𝟖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solidFill>
                                    <a:srgbClr val="3D8377"/>
                                  </a:solidFill>
                                  <a:latin typeface="Cambria Math" panose="02040503050406030204" pitchFamily="18" charset="0"/>
                                </a:rPr>
                                <m:t>𝟐𝟗</m:t>
                              </m:r>
                            </m:e>
                          </m:mr>
                        </m:m>
                      </m:oMath>
                    </m:oMathPara>
                  </a14:m>
                  <a:endParaRPr lang="fr-CH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443" name="TextBox 4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890" y="3431414"/>
                  <a:ext cx="457176" cy="7026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4" name="TextBox 443"/>
            <p:cNvSpPr txBox="1"/>
            <p:nvPr/>
          </p:nvSpPr>
          <p:spPr>
            <a:xfrm>
              <a:off x="646398" y="4476025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0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5" name="TextBox 444"/>
                <p:cNvSpPr txBox="1"/>
                <p:nvPr/>
              </p:nvSpPr>
              <p:spPr>
                <a:xfrm>
                  <a:off x="2973138" y="3222632"/>
                  <a:ext cx="77136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𝟑𝟐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𝟑𝟑</m:t>
                        </m:r>
                      </m:oMath>
                    </m:oMathPara>
                  </a14:m>
                  <a:endParaRPr lang="fr-CH" dirty="0">
                    <a:solidFill>
                      <a:srgbClr val="90C2AB"/>
                    </a:solidFill>
                  </a:endParaRPr>
                </a:p>
              </p:txBody>
            </p:sp>
          </mc:Choice>
          <mc:Fallback xmlns="">
            <p:sp>
              <p:nvSpPr>
                <p:cNvPr id="445" name="TextBox 4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3138" y="3222632"/>
                  <a:ext cx="771365" cy="3231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6" name="TextBox 445"/>
                <p:cNvSpPr txBox="1"/>
                <p:nvPr/>
              </p:nvSpPr>
              <p:spPr>
                <a:xfrm>
                  <a:off x="612229" y="3194249"/>
                  <a:ext cx="77136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𝟑𝟏</m:t>
                        </m:r>
                      </m:oMath>
                    </m:oMathPara>
                  </a14:m>
                  <a:endParaRPr lang="fr-CH" dirty="0">
                    <a:solidFill>
                      <a:srgbClr val="90C2AB"/>
                    </a:solidFill>
                  </a:endParaRPr>
                </a:p>
              </p:txBody>
            </p:sp>
          </mc:Choice>
          <mc:Fallback xmlns="">
            <p:sp>
              <p:nvSpPr>
                <p:cNvPr id="446" name="TextBox 4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229" y="3194249"/>
                  <a:ext cx="771365" cy="3231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7" name="Oval 446"/>
            <p:cNvSpPr>
              <a:spLocks noChangeAspect="1"/>
            </p:cNvSpPr>
            <p:nvPr/>
          </p:nvSpPr>
          <p:spPr>
            <a:xfrm rot="5400000" flipH="1">
              <a:off x="2857809" y="3282250"/>
              <a:ext cx="187991" cy="187992"/>
            </a:xfrm>
            <a:prstGeom prst="ellipse">
              <a:avLst/>
            </a:prstGeom>
            <a:solidFill>
              <a:srgbClr val="90C2AB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/>
            <p:cNvSpPr>
              <a:spLocks noChangeAspect="1"/>
            </p:cNvSpPr>
            <p:nvPr/>
          </p:nvSpPr>
          <p:spPr>
            <a:xfrm rot="5400000" flipH="1">
              <a:off x="2896839" y="3320262"/>
              <a:ext cx="107999" cy="108000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/>
            <p:cNvSpPr>
              <a:spLocks noChangeAspect="1"/>
            </p:cNvSpPr>
            <p:nvPr/>
          </p:nvSpPr>
          <p:spPr>
            <a:xfrm rot="5400000" flipH="1">
              <a:off x="1291732" y="3273673"/>
              <a:ext cx="187991" cy="187992"/>
            </a:xfrm>
            <a:prstGeom prst="ellipse">
              <a:avLst/>
            </a:prstGeom>
            <a:solidFill>
              <a:srgbClr val="90C2AB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/>
            <p:cNvSpPr>
              <a:spLocks noChangeAspect="1"/>
            </p:cNvSpPr>
            <p:nvPr/>
          </p:nvSpPr>
          <p:spPr>
            <a:xfrm rot="5400000" flipH="1">
              <a:off x="1332695" y="3317292"/>
              <a:ext cx="107999" cy="108000"/>
            </a:xfrm>
            <a:prstGeom prst="ellipse">
              <a:avLst/>
            </a:prstGeom>
            <a:solidFill>
              <a:srgbClr val="3D8377"/>
            </a:solidFill>
            <a:ln w="44450">
              <a:noFill/>
            </a:ln>
            <a:scene3d>
              <a:camera prst="orthographicFront">
                <a:rot lat="0" lon="20999997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206067" y="3739242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2868174" y="1934083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B3516D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/>
                <a:t>13</a:t>
              </a:r>
              <a:endParaRPr lang="fr-CH" dirty="0"/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2268132" y="1805422"/>
              <a:ext cx="41229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10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1716328" y="1710562"/>
              <a:ext cx="29848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7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30364" y="3047770"/>
              <a:ext cx="308880" cy="3264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500" b="1">
                  <a:solidFill>
                    <a:srgbClr val="F98536"/>
                  </a:solidFill>
                  <a:latin typeface="Cambria" panose="02040503050406030204" pitchFamily="18" charset="0"/>
                </a:defRPr>
              </a:lvl1pPr>
            </a:lstStyle>
            <a:p>
              <a:r>
                <a:rPr lang="en-US" dirty="0">
                  <a:solidFill>
                    <a:srgbClr val="B3516D"/>
                  </a:solidFill>
                </a:rPr>
                <a:t>2</a:t>
              </a:r>
              <a:endParaRPr lang="fr-CH" dirty="0">
                <a:solidFill>
                  <a:srgbClr val="B3516D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/>
                <p:cNvSpPr txBox="1"/>
                <p:nvPr/>
              </p:nvSpPr>
              <p:spPr>
                <a:xfrm>
                  <a:off x="1238331" y="5165393"/>
                  <a:ext cx="77136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𝟑𝟓</m:t>
                        </m:r>
                      </m:oMath>
                    </m:oMathPara>
                  </a14:m>
                  <a:endParaRPr lang="fr-CH" dirty="0">
                    <a:solidFill>
                      <a:srgbClr val="90C2AB"/>
                    </a:solidFill>
                  </a:endParaRPr>
                </a:p>
              </p:txBody>
            </p:sp>
          </mc:Choice>
          <mc:Fallback xmlns="">
            <p:sp>
              <p:nvSpPr>
                <p:cNvPr id="456" name="TextBox 4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331" y="5165393"/>
                  <a:ext cx="771365" cy="3231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/>
                <p:cNvSpPr txBox="1"/>
                <p:nvPr/>
              </p:nvSpPr>
              <p:spPr>
                <a:xfrm>
                  <a:off x="2323340" y="5149165"/>
                  <a:ext cx="771365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500" b="1" i="1">
                      <a:solidFill>
                        <a:srgbClr val="F98536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𝟑𝟔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dirty="0" smtClean="0">
                            <a:solidFill>
                              <a:srgbClr val="90C2AB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</m:oMath>
                    </m:oMathPara>
                  </a14:m>
                  <a:endParaRPr lang="fr-CH" dirty="0">
                    <a:solidFill>
                      <a:srgbClr val="90C2AB"/>
                    </a:solidFill>
                  </a:endParaRPr>
                </a:p>
              </p:txBody>
            </p:sp>
          </mc:Choice>
          <mc:Fallback xmlns="">
            <p:sp>
              <p:nvSpPr>
                <p:cNvPr id="457" name="TextBox 4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3340" y="5149165"/>
                  <a:ext cx="771365" cy="3231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8" name="Rectangle 457"/>
          <p:cNvSpPr/>
          <p:nvPr/>
        </p:nvSpPr>
        <p:spPr>
          <a:xfrm>
            <a:off x="5986004" y="2172"/>
            <a:ext cx="1424786" cy="46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400" dirty="0">
                <a:solidFill>
                  <a:srgbClr val="B3516D"/>
                </a:solidFill>
                <a:latin typeface="Cambria" panose="02040503050406030204" pitchFamily="18" charset="0"/>
              </a:rPr>
              <a:t>Betas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506216" y="3958538"/>
            <a:ext cx="86868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006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552839" y="1029462"/>
            <a:ext cx="1191518" cy="119113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26130" y="3094380"/>
            <a:ext cx="229923" cy="23460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6991" y="752447"/>
            <a:ext cx="1530210" cy="3753041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31030" y="752447"/>
            <a:ext cx="233559" cy="3753041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57201" y="752447"/>
            <a:ext cx="873830" cy="3753041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67441" y="2533359"/>
                <a:ext cx="28969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441" y="2533359"/>
                <a:ext cx="289695" cy="215444"/>
              </a:xfrm>
              <a:prstGeom prst="rect">
                <a:avLst/>
              </a:prstGeom>
              <a:blipFill>
                <a:blip r:embed="rId2"/>
                <a:stretch>
                  <a:fillRect l="-14583" r="-208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54069" y="2527305"/>
                <a:ext cx="217559" cy="222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069" y="2527305"/>
                <a:ext cx="217559" cy="222625"/>
              </a:xfrm>
              <a:prstGeom prst="rect">
                <a:avLst/>
              </a:prstGeom>
              <a:blipFill>
                <a:blip r:embed="rId3"/>
                <a:stretch>
                  <a:fillRect l="-19444" t="-22222" r="-4722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68609" y="2536868"/>
                <a:ext cx="291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609" y="2536868"/>
                <a:ext cx="291618" cy="215444"/>
              </a:xfrm>
              <a:prstGeom prst="rect">
                <a:avLst/>
              </a:prstGeom>
              <a:blipFill>
                <a:blip r:embed="rId4"/>
                <a:stretch>
                  <a:fillRect l="-20833" r="-416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218453" y="690879"/>
            <a:ext cx="2637600" cy="2638106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18453" y="690879"/>
            <a:ext cx="1530210" cy="1529718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03750" y="1517306"/>
                <a:ext cx="2929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750" y="1517306"/>
                <a:ext cx="292901" cy="215444"/>
              </a:xfrm>
              <a:prstGeom prst="rect">
                <a:avLst/>
              </a:prstGeom>
              <a:blipFill>
                <a:blip r:embed="rId5"/>
                <a:stretch>
                  <a:fillRect l="-16667" r="-208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748663" y="2220597"/>
            <a:ext cx="873830" cy="873783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60071" y="2563890"/>
                <a:ext cx="2916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71" y="2563890"/>
                <a:ext cx="291618" cy="215444"/>
              </a:xfrm>
              <a:prstGeom prst="rect">
                <a:avLst/>
              </a:prstGeom>
              <a:blipFill>
                <a:blip r:embed="rId6"/>
                <a:stretch>
                  <a:fillRect l="-20833" r="-416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42131" y="3092042"/>
                <a:ext cx="213195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131" y="3092042"/>
                <a:ext cx="213195" cy="222625"/>
              </a:xfrm>
              <a:prstGeom prst="rect">
                <a:avLst/>
              </a:prstGeom>
              <a:blipFill>
                <a:blip r:embed="rId7"/>
                <a:stretch>
                  <a:fillRect l="-22857" t="-18919" r="-45714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7622494" y="1029461"/>
            <a:ext cx="233559" cy="119113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6033971" y="2614293"/>
            <a:ext cx="233559" cy="1195824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48172" y="5208256"/>
            <a:ext cx="233559" cy="23460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552839" y="4017642"/>
            <a:ext cx="1191518" cy="1191135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003750" y="4505488"/>
                <a:ext cx="292901" cy="215444"/>
              </a:xfrm>
              <a:prstGeom prst="rect">
                <a:avLst/>
              </a:prstGeom>
              <a:solidFill>
                <a:srgbClr val="F8CBAD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750" y="4505488"/>
                <a:ext cx="292901" cy="215444"/>
              </a:xfrm>
              <a:prstGeom prst="rect">
                <a:avLst/>
              </a:prstGeom>
              <a:blipFill>
                <a:blip r:embed="rId8"/>
                <a:stretch>
                  <a:fillRect l="-16667" r="-2083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64172" y="5208255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172" y="5208255"/>
                <a:ext cx="217559" cy="222625"/>
              </a:xfrm>
              <a:prstGeom prst="rect">
                <a:avLst/>
              </a:prstGeom>
              <a:blipFill>
                <a:blip r:embed="rId9"/>
                <a:stretch>
                  <a:fillRect l="-22857" t="-18919" r="-48571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6748663" y="4017644"/>
            <a:ext cx="233559" cy="1191133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>
            <a:off x="6033726" y="4727892"/>
            <a:ext cx="233559" cy="1195332"/>
          </a:xfrm>
          <a:prstGeom prst="rect">
            <a:avLst/>
          </a:prstGeom>
          <a:solidFill>
            <a:srgbClr val="F8CBAD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69171" y="752446"/>
            <a:ext cx="233559" cy="3753041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379542" y="2524495"/>
                <a:ext cx="220445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542" y="2524495"/>
                <a:ext cx="220445" cy="225126"/>
              </a:xfrm>
              <a:prstGeom prst="rect">
                <a:avLst/>
              </a:prstGeom>
              <a:blipFill>
                <a:blip r:embed="rId10"/>
                <a:stretch>
                  <a:fillRect l="-24324" t="-18919" r="-51351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7859690" y="3328986"/>
            <a:ext cx="225559" cy="232034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851690" y="2220596"/>
            <a:ext cx="233559" cy="873783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6200000">
            <a:off x="7068465" y="3004811"/>
            <a:ext cx="233559" cy="881773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18453" y="691284"/>
            <a:ext cx="2866796" cy="2871194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868972" y="3310176"/>
                <a:ext cx="216277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972" y="3310176"/>
                <a:ext cx="216277" cy="225126"/>
              </a:xfrm>
              <a:prstGeom prst="rect">
                <a:avLst/>
              </a:prstGeom>
              <a:blipFill>
                <a:blip r:embed="rId11"/>
                <a:stretch>
                  <a:fillRect l="-31429" t="-18919" r="-51429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5218453" y="690811"/>
            <a:ext cx="2400404" cy="2404023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7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552759" y="2793386"/>
            <a:ext cx="233559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457883" y="2546042"/>
            <a:ext cx="1107026" cy="2501446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00706" y="106530"/>
            <a:ext cx="873830" cy="4940958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3487" y="106310"/>
            <a:ext cx="2673218" cy="4941178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24699" y="106309"/>
            <a:ext cx="233559" cy="2439733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40053" y="1215110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53" y="1215110"/>
                <a:ext cx="217559" cy="222625"/>
              </a:xfrm>
              <a:prstGeom prst="rect">
                <a:avLst/>
              </a:prstGeom>
              <a:blipFill>
                <a:blip r:embed="rId3"/>
                <a:stretch>
                  <a:fillRect l="-16667" t="-18919" r="-50000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56301" y="2472882"/>
                <a:ext cx="154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301" y="2472882"/>
                <a:ext cx="154529" cy="215444"/>
              </a:xfrm>
              <a:prstGeom prst="rect">
                <a:avLst/>
              </a:prstGeom>
              <a:blipFill>
                <a:blip r:embed="rId4"/>
                <a:stretch>
                  <a:fillRect l="-44000" r="-36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3674172" y="106530"/>
            <a:ext cx="233559" cy="4940958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715643" y="2472882"/>
                <a:ext cx="154529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643" y="2472882"/>
                <a:ext cx="154529" cy="225126"/>
              </a:xfrm>
              <a:prstGeom prst="rect">
                <a:avLst/>
              </a:prstGeom>
              <a:blipFill>
                <a:blip r:embed="rId5"/>
                <a:stretch>
                  <a:fillRect l="-44000" t="-21622" r="-7200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4999290" y="105242"/>
            <a:ext cx="3790507" cy="3790800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65343" y="2546042"/>
            <a:ext cx="233559" cy="2501446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902616" y="3680598"/>
                <a:ext cx="21755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616" y="3680598"/>
                <a:ext cx="217559" cy="215444"/>
              </a:xfrm>
              <a:prstGeom prst="rect">
                <a:avLst/>
              </a:prstGeom>
              <a:blipFill>
                <a:blip r:embed="rId6"/>
                <a:stretch>
                  <a:fillRect l="-19444" r="-277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575817" y="3673417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17" y="3673417"/>
                <a:ext cx="217559" cy="222625"/>
              </a:xfrm>
              <a:prstGeom prst="rect">
                <a:avLst/>
              </a:prstGeom>
              <a:blipFill>
                <a:blip r:embed="rId7"/>
                <a:stretch>
                  <a:fillRect l="-22857" t="-22222" r="-48571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4998949" y="106310"/>
            <a:ext cx="1107026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22390" y="105242"/>
            <a:ext cx="1107026" cy="2440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6761" y="1218164"/>
                <a:ext cx="2133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1" y="1218164"/>
                <a:ext cx="213392" cy="215444"/>
              </a:xfrm>
              <a:prstGeom prst="rect">
                <a:avLst/>
              </a:prstGeom>
              <a:blipFill>
                <a:blip r:embed="rId8"/>
                <a:stretch>
                  <a:fillRect l="-22857" r="-285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6105941" y="1215110"/>
            <a:ext cx="233559" cy="2340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334783" y="1449110"/>
            <a:ext cx="1107026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444046" y="2557910"/>
            <a:ext cx="233559" cy="2340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677605" y="2791910"/>
            <a:ext cx="873830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551435" y="3662042"/>
            <a:ext cx="233559" cy="2340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445766" y="552988"/>
                <a:ext cx="2133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766" y="552988"/>
                <a:ext cx="213392" cy="215444"/>
              </a:xfrm>
              <a:prstGeom prst="rect">
                <a:avLst/>
              </a:prstGeom>
              <a:blipFill>
                <a:blip r:embed="rId9"/>
                <a:stretch>
                  <a:fillRect l="-20000" r="-285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779516" y="1892920"/>
                <a:ext cx="21755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516" y="1892920"/>
                <a:ext cx="217559" cy="215444"/>
              </a:xfrm>
              <a:prstGeom prst="rect">
                <a:avLst/>
              </a:prstGeom>
              <a:blipFill>
                <a:blip r:embed="rId6"/>
                <a:stretch>
                  <a:fillRect l="-19444" r="-2778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037255" y="3121588"/>
                <a:ext cx="154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255" y="3121588"/>
                <a:ext cx="154529" cy="215444"/>
              </a:xfrm>
              <a:prstGeom prst="rect">
                <a:avLst/>
              </a:prstGeom>
              <a:blipFill>
                <a:blip r:embed="rId12"/>
                <a:stretch>
                  <a:fillRect l="-38462" r="-3461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590949" y="3674654"/>
                <a:ext cx="154529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949" y="3674654"/>
                <a:ext cx="154529" cy="225126"/>
              </a:xfrm>
              <a:prstGeom prst="rect">
                <a:avLst/>
              </a:prstGeom>
              <a:blipFill>
                <a:blip r:embed="rId13"/>
                <a:stretch>
                  <a:fillRect l="-38462" t="-21622" r="-6923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6105633" y="105243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16200000">
            <a:off x="5441032" y="777711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443605" y="1447428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16200000">
            <a:off x="6772020" y="2121986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7997579" y="3341877"/>
            <a:ext cx="233559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677604" y="105242"/>
            <a:ext cx="874800" cy="1342171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679343" y="1447413"/>
            <a:ext cx="874800" cy="1344482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 rot="16200000">
            <a:off x="5232024" y="2559710"/>
            <a:ext cx="873073" cy="1342171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 rot="16200000">
            <a:off x="6566715" y="2558097"/>
            <a:ext cx="873073" cy="1344482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10644165" y="6350595"/>
            <a:ext cx="233559" cy="2340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429137" y="4132176"/>
            <a:ext cx="1107026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8875954" y="4578854"/>
                <a:ext cx="2133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954" y="4578854"/>
                <a:ext cx="213392" cy="215444"/>
              </a:xfrm>
              <a:prstGeom prst="rect">
                <a:avLst/>
              </a:prstGeom>
              <a:blipFill>
                <a:blip r:embed="rId14"/>
                <a:stretch>
                  <a:fillRect l="-20000" r="-2857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9535821" y="4131109"/>
            <a:ext cx="234000" cy="11088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 rot="16200000">
            <a:off x="8867667" y="4805754"/>
            <a:ext cx="234000" cy="1102309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9768736" y="4131738"/>
            <a:ext cx="874800" cy="1342171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 rot="16200000">
            <a:off x="8664230" y="5242807"/>
            <a:ext cx="871986" cy="1342171"/>
          </a:xfrm>
          <a:prstGeom prst="rect">
            <a:avLst/>
          </a:prstGeom>
          <a:solidFill>
            <a:srgbClr val="EEEEEE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0645489" y="5473909"/>
            <a:ext cx="233559" cy="875978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9766578" y="5475087"/>
            <a:ext cx="873830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0129985" y="5794901"/>
                <a:ext cx="1545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85" y="5794901"/>
                <a:ext cx="154529" cy="215444"/>
              </a:xfrm>
              <a:prstGeom prst="rect">
                <a:avLst/>
              </a:prstGeom>
              <a:blipFill>
                <a:blip r:embed="rId15"/>
                <a:stretch>
                  <a:fillRect l="-44000" r="-36000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10683679" y="6363207"/>
                <a:ext cx="154529" cy="225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3679" y="6363207"/>
                <a:ext cx="154529" cy="225126"/>
              </a:xfrm>
              <a:prstGeom prst="rect">
                <a:avLst/>
              </a:prstGeom>
              <a:blipFill>
                <a:blip r:embed="rId16"/>
                <a:stretch>
                  <a:fillRect l="-44000" t="-21622" r="-7200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 rot="16200000">
            <a:off x="10090309" y="6030430"/>
            <a:ext cx="233559" cy="874800"/>
          </a:xfrm>
          <a:prstGeom prst="rect">
            <a:avLst/>
          </a:prstGeom>
          <a:solidFill>
            <a:srgbClr val="BDEEFF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429136" y="4130042"/>
            <a:ext cx="2449911" cy="2454568"/>
          </a:xfrm>
          <a:prstGeom prst="rect">
            <a:avLst/>
          </a:prstGeom>
          <a:noFill/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9536129" y="5235896"/>
            <a:ext cx="233559" cy="234000"/>
          </a:xfrm>
          <a:prstGeom prst="rect">
            <a:avLst/>
          </a:prstGeom>
          <a:solidFill>
            <a:srgbClr val="FFDBC5"/>
          </a:solidFill>
          <a:ln w="28575">
            <a:solidFill>
              <a:srgbClr val="B0B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9552129" y="5234718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129" y="5234718"/>
                <a:ext cx="217559" cy="222625"/>
              </a:xfrm>
              <a:prstGeom prst="rect">
                <a:avLst/>
              </a:prstGeom>
              <a:blipFill>
                <a:blip r:embed="rId17"/>
                <a:stretch>
                  <a:fillRect l="-19444" t="-22222" r="-47222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129846" y="1215110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846" y="1215110"/>
                <a:ext cx="217559" cy="222625"/>
              </a:xfrm>
              <a:prstGeom prst="rect">
                <a:avLst/>
              </a:prstGeom>
              <a:blipFill>
                <a:blip r:embed="rId18"/>
                <a:stretch>
                  <a:fillRect l="-20000" t="-18919" r="-51429" b="-13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7452045" y="2563597"/>
                <a:ext cx="217559" cy="22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45" y="2563597"/>
                <a:ext cx="217559" cy="222625"/>
              </a:xfrm>
              <a:prstGeom prst="rect">
                <a:avLst/>
              </a:prstGeom>
              <a:blipFill>
                <a:blip r:embed="rId19"/>
                <a:stretch>
                  <a:fillRect l="-19444" t="-22222" r="-47222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7983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2081" y="105881"/>
            <a:ext cx="10076731" cy="6609325"/>
            <a:chOff x="132081" y="105881"/>
            <a:chExt cx="10076731" cy="6609325"/>
          </a:xfrm>
        </p:grpSpPr>
        <p:sp>
          <p:nvSpPr>
            <p:cNvPr id="69" name="Rectangle 68"/>
            <p:cNvSpPr/>
            <p:nvPr/>
          </p:nvSpPr>
          <p:spPr>
            <a:xfrm>
              <a:off x="6626997" y="6599723"/>
              <a:ext cx="69179" cy="74237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rot="5400000">
              <a:off x="4622092" y="5100573"/>
              <a:ext cx="74235" cy="3072539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626997" y="3109958"/>
              <a:ext cx="69179" cy="3060000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082" y="6169960"/>
              <a:ext cx="439408" cy="429764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 rot="5400000">
              <a:off x="1428002" y="4904785"/>
              <a:ext cx="425514" cy="2964365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195480" y="136359"/>
              <a:ext cx="432010" cy="29736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557045" y="5679842"/>
              <a:ext cx="233559" cy="234000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61114" y="3109959"/>
              <a:ext cx="2968281" cy="3060000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128022" y="134122"/>
              <a:ext cx="3064500" cy="2975837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>
            <a:xfrm>
              <a:off x="3132524" y="3109960"/>
              <a:ext cx="3059998" cy="3059999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>
            <a:xfrm>
              <a:off x="158924" y="136361"/>
              <a:ext cx="2973600" cy="29736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5000"/>
                      </a14:imgEffect>
                      <a14:imgEffect>
                        <a14:brightnessContrast bright="2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2081" y="105881"/>
              <a:ext cx="6634480" cy="6609325"/>
            </a:xfrm>
            <a:prstGeom prst="rect">
              <a:avLst/>
            </a:prstGeom>
          </p:spPr>
        </p:pic>
        <p:sp>
          <p:nvSpPr>
            <p:cNvPr id="22" name="Rectangle 21"/>
            <p:cNvSpPr>
              <a:spLocks/>
            </p:cNvSpPr>
            <p:nvPr/>
          </p:nvSpPr>
          <p:spPr>
            <a:xfrm>
              <a:off x="158923" y="136360"/>
              <a:ext cx="6033600" cy="6033600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>
              <a:spLocks noChangeAspect="1"/>
            </p:cNvSpPr>
            <p:nvPr/>
          </p:nvSpPr>
          <p:spPr>
            <a:xfrm>
              <a:off x="158576" y="136360"/>
              <a:ext cx="6537600" cy="6537600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76402" y="510201"/>
              <a:ext cx="1191518" cy="1191135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9693" y="2575119"/>
              <a:ext cx="229923" cy="234605"/>
            </a:xfrm>
            <a:prstGeom prst="rect">
              <a:avLst/>
            </a:prstGeom>
            <a:solidFill>
              <a:srgbClr val="F8CBAD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342016" y="171618"/>
              <a:ext cx="2637600" cy="2638106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342016" y="171618"/>
              <a:ext cx="1530210" cy="1529718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127313" y="998045"/>
                  <a:ext cx="29290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313" y="998045"/>
                  <a:ext cx="292901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14583" r="-2083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/>
            <p:cNvSpPr/>
            <p:nvPr/>
          </p:nvSpPr>
          <p:spPr>
            <a:xfrm>
              <a:off x="8872226" y="1701336"/>
              <a:ext cx="873830" cy="873783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9183634" y="2044629"/>
                  <a:ext cx="29161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3634" y="2044629"/>
                  <a:ext cx="29161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3404" r="-4255" b="-3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9765694" y="2572781"/>
                  <a:ext cx="213195" cy="222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694" y="2572781"/>
                  <a:ext cx="213195" cy="222625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8919" r="-45714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/>
            <p:cNvSpPr/>
            <p:nvPr/>
          </p:nvSpPr>
          <p:spPr>
            <a:xfrm>
              <a:off x="9746057" y="510200"/>
              <a:ext cx="233559" cy="1191135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rot="16200000">
              <a:off x="8157534" y="2095032"/>
              <a:ext cx="233559" cy="1195824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983253" y="2809725"/>
              <a:ext cx="225559" cy="232034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975253" y="1701335"/>
              <a:ext cx="233559" cy="873783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9192028" y="2485550"/>
              <a:ext cx="233559" cy="881773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342016" y="172023"/>
              <a:ext cx="2866796" cy="2871194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9992535" y="2790915"/>
                  <a:ext cx="216277" cy="225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535" y="2790915"/>
                  <a:ext cx="216277" cy="225126"/>
                </a:xfrm>
                <a:prstGeom prst="rect">
                  <a:avLst/>
                </a:prstGeom>
                <a:blipFill>
                  <a:blip r:embed="rId7"/>
                  <a:stretch>
                    <a:fillRect l="-27778" t="-21622" r="-50000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/>
            <p:cNvSpPr/>
            <p:nvPr/>
          </p:nvSpPr>
          <p:spPr>
            <a:xfrm>
              <a:off x="7342016" y="171550"/>
              <a:ext cx="2400404" cy="2404023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>
              <a:spLocks/>
            </p:cNvSpPr>
            <p:nvPr/>
          </p:nvSpPr>
          <p:spPr>
            <a:xfrm>
              <a:off x="161890" y="134123"/>
              <a:ext cx="6465600" cy="6465600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342017" y="3461423"/>
              <a:ext cx="1107026" cy="11088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788834" y="3908101"/>
                  <a:ext cx="213392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8834" y="3908101"/>
                  <a:ext cx="213392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2857" r="-2857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/>
            <p:cNvSpPr/>
            <p:nvPr/>
          </p:nvSpPr>
          <p:spPr>
            <a:xfrm>
              <a:off x="8448701" y="3460356"/>
              <a:ext cx="234000" cy="11088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7780547" y="4135001"/>
              <a:ext cx="234000" cy="1102309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681616" y="3460985"/>
              <a:ext cx="874800" cy="1342171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 rot="16200000">
              <a:off x="7577110" y="4572054"/>
              <a:ext cx="871986" cy="1342171"/>
            </a:xfrm>
            <a:prstGeom prst="rect">
              <a:avLst/>
            </a:prstGeom>
            <a:solidFill>
              <a:srgbClr val="EEEEEE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558369" y="4803156"/>
              <a:ext cx="233559" cy="875978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679458" y="4804334"/>
              <a:ext cx="873830" cy="874800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9042865" y="5124148"/>
                  <a:ext cx="15452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2865" y="5124148"/>
                  <a:ext cx="15452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8462" r="-34615" b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596559" y="5692454"/>
                  <a:ext cx="154529" cy="2251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6559" y="5692454"/>
                  <a:ext cx="154529" cy="225126"/>
                </a:xfrm>
                <a:prstGeom prst="rect">
                  <a:avLst/>
                </a:prstGeom>
                <a:blipFill>
                  <a:blip r:embed="rId10"/>
                  <a:stretch>
                    <a:fillRect l="-38462" t="-21622" r="-69231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ectangle 55"/>
            <p:cNvSpPr/>
            <p:nvPr/>
          </p:nvSpPr>
          <p:spPr>
            <a:xfrm rot="16200000">
              <a:off x="9003189" y="5359677"/>
              <a:ext cx="233559" cy="874800"/>
            </a:xfrm>
            <a:prstGeom prst="rect">
              <a:avLst/>
            </a:prstGeom>
            <a:solidFill>
              <a:srgbClr val="BDEEFF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342016" y="3459289"/>
              <a:ext cx="2449911" cy="2454568"/>
            </a:xfrm>
            <a:prstGeom prst="rect">
              <a:avLst/>
            </a:prstGeom>
            <a:noFill/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449009" y="4565143"/>
              <a:ext cx="233559" cy="234000"/>
            </a:xfrm>
            <a:prstGeom prst="rect">
              <a:avLst/>
            </a:prstGeom>
            <a:solidFill>
              <a:srgbClr val="FFDBC5"/>
            </a:solidFill>
            <a:ln w="28575">
              <a:solidFill>
                <a:srgbClr val="B0B0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8465009" y="4563965"/>
                  <a:ext cx="217559" cy="2226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009" y="4563965"/>
                  <a:ext cx="217559" cy="222625"/>
                </a:xfrm>
                <a:prstGeom prst="rect">
                  <a:avLst/>
                </a:prstGeom>
                <a:blipFill>
                  <a:blip r:embed="rId11"/>
                  <a:stretch>
                    <a:fillRect l="-20000" t="-22222" r="-51429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435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88214" y="256678"/>
                <a:ext cx="6881114" cy="4462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bSup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b="1"/>
              </a:p>
              <a:p>
                <a:pPr algn="ctr">
                  <a:spcAft>
                    <a:spcPts val="400"/>
                  </a:spcAft>
                </a:pPr>
                <a:r>
                  <a:rPr lang="en-GB" sz="2000" b="1"/>
                  <a:t>Iterated Extended Information Filter</a:t>
                </a:r>
              </a:p>
              <a:p>
                <a:r>
                  <a:rPr lang="en-GB" sz="2000" b="1" i="0">
                    <a:solidFill>
                      <a:schemeClr val="bg1">
                        <a:lumMod val="65000"/>
                      </a:schemeClr>
                    </a:solidFill>
                  </a:rPr>
                  <a:t>iteration</a:t>
                </a:r>
                <a:endParaRPr lang="en-GB" sz="2000" i="1">
                  <a:solidFill>
                    <a:srgbClr val="92929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f>
                                    <m:fPr>
                                      <m:ctrlP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2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bSup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r>
                                <a:rPr lang="en-GB" sz="2000" b="0" i="1" smtClean="0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0" i="1" smtClean="0">
                                          <a:solidFill>
                                            <a:srgbClr val="CC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000" b="0" i="1" smtClean="0">
                                      <a:solidFill>
                                        <a:srgbClr val="CC0099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GB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sz="2000" i="1"/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measurement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b="0" i="1">
                  <a:solidFill>
                    <a:srgbClr val="CC0099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CC0099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sup>
                      </m:sSubSup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GB" sz="2000" i="1">
                              <a:solidFill>
                                <a:srgbClr val="CC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r>
                  <a:rPr lang="en-GB" sz="2000" b="1">
                    <a:solidFill>
                      <a:schemeClr val="bg1">
                        <a:lumMod val="65000"/>
                      </a:schemeClr>
                    </a:solidFill>
                  </a:rPr>
                  <a:t>time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214" y="256678"/>
                <a:ext cx="6881114" cy="4462953"/>
              </a:xfrm>
              <a:prstGeom prst="rect">
                <a:avLst/>
              </a:prstGeom>
              <a:blipFill>
                <a:blip r:embed="rId2"/>
                <a:stretch>
                  <a:fillRect l="-2214" b="-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949209" y="5429850"/>
                <a:ext cx="6308329" cy="402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4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𝑟𝐷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𝑟𝐷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p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00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209" y="5429850"/>
                <a:ext cx="6308329" cy="4025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531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104330</TotalTime>
  <Words>5490</Words>
  <Application>Microsoft Office PowerPoint</Application>
  <PresentationFormat>Widescreen</PresentationFormat>
  <Paragraphs>1278</Paragraphs>
  <Slides>88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Calibri Light</vt:lpstr>
      <vt:lpstr>Calisto MT</vt:lpstr>
      <vt:lpstr>Cambria</vt:lpstr>
      <vt:lpstr>Cambria Math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Bayesian Derivation of Kalman Filter – Part 1</vt:lpstr>
      <vt:lpstr>Bayesian Derivation of Kalman Filter – Part 2</vt:lpstr>
      <vt:lpstr>Bayesian Derivation of Kalman Filter – Part 3</vt:lpstr>
      <vt:lpstr>Bayesian Derivation of Batch Optimization</vt:lpstr>
      <vt:lpstr>Maximization vs. Marginalization</vt:lpstr>
      <vt:lpstr>Plug in normal distributions in place of p(⋅)</vt:lpstr>
      <vt:lpstr>Recursive maximization</vt:lpstr>
      <vt:lpstr>Iterated Extended Kalman Filter</vt:lpstr>
      <vt:lpstr>Iterated Extended Kalman Filter</vt:lpstr>
      <vt:lpstr>Experiments</vt:lpstr>
      <vt:lpstr>PowerPoint Presentation</vt:lpstr>
      <vt:lpstr>PowerPoint Presentation</vt:lpstr>
      <vt:lpstr>PowerPoint Presentation</vt:lpstr>
      <vt:lpstr>PowerPoint Presentation</vt:lpstr>
      <vt:lpstr>Batch of two, quadratic expansion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Adding new dofs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Anastasia Tkach</cp:lastModifiedBy>
  <cp:revision>509</cp:revision>
  <dcterms:created xsi:type="dcterms:W3CDTF">2016-09-06T14:55:02Z</dcterms:created>
  <dcterms:modified xsi:type="dcterms:W3CDTF">2017-01-31T20:17:55Z</dcterms:modified>
</cp:coreProperties>
</file>